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70" r:id="rId14"/>
    <p:sldId id="276" r:id="rId15"/>
    <p:sldId id="271" r:id="rId16"/>
    <p:sldId id="272" r:id="rId17"/>
    <p:sldId id="273" r:id="rId18"/>
    <p:sldId id="274" r:id="rId19"/>
    <p:sldId id="275" r:id="rId20"/>
    <p:sldId id="268" r:id="rId21"/>
    <p:sldId id="277" r:id="rId22"/>
    <p:sldId id="278" r:id="rId23"/>
    <p:sldId id="280" r:id="rId24"/>
    <p:sldId id="281" r:id="rId25"/>
    <p:sldId id="283" r:id="rId26"/>
    <p:sldId id="282" r:id="rId27"/>
    <p:sldId id="279" r:id="rId28"/>
    <p:sldId id="269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</p:sldIdLst>
  <p:sldSz cx="123444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762" y="-96"/>
      </p:cViewPr>
      <p:guideLst>
        <p:guide orient="horz" pos="2160"/>
        <p:guide pos="3888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CC9E62-37BB-4F23-887A-5419BE99D67F}" type="datetimeFigureOut">
              <a:rPr lang="en-US" smtClean="0"/>
              <a:pPr/>
              <a:t>1/31/2018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42900" y="685800"/>
            <a:ext cx="61722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8F35FB-D703-4DCB-8738-7B47B7C5C614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8F35FB-D703-4DCB-8738-7B47B7C5C614}" type="slidenum">
              <a:rPr lang="en-US" smtClean="0"/>
              <a:pPr/>
              <a:t>38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25830" y="2130426"/>
            <a:ext cx="1049274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51660" y="3886200"/>
            <a:ext cx="864108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CBD9F2-915F-4345-9A77-21A0E64CBAED}" type="datetimeFigureOut">
              <a:rPr lang="en-US" smtClean="0"/>
              <a:pPr/>
              <a:t>1/31/2018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605F4-3E32-4A1E-BD55-342391C2D8C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CBD9F2-915F-4345-9A77-21A0E64CBAED}" type="datetimeFigureOut">
              <a:rPr lang="en-US" smtClean="0"/>
              <a:pPr/>
              <a:t>1/31/2018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605F4-3E32-4A1E-BD55-342391C2D8C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49690" y="274639"/>
            <a:ext cx="277749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17220" y="274639"/>
            <a:ext cx="812673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CBD9F2-915F-4345-9A77-21A0E64CBAED}" type="datetimeFigureOut">
              <a:rPr lang="en-US" smtClean="0"/>
              <a:pPr/>
              <a:t>1/31/2018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605F4-3E32-4A1E-BD55-342391C2D8C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CBD9F2-915F-4345-9A77-21A0E64CBAED}" type="datetimeFigureOut">
              <a:rPr lang="en-US" smtClean="0"/>
              <a:pPr/>
              <a:t>1/31/2018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605F4-3E32-4A1E-BD55-342391C2D8C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5123" y="4406901"/>
            <a:ext cx="1049274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5123" y="2906713"/>
            <a:ext cx="1049274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CBD9F2-915F-4345-9A77-21A0E64CBAED}" type="datetimeFigureOut">
              <a:rPr lang="en-US" smtClean="0"/>
              <a:pPr/>
              <a:t>1/31/2018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605F4-3E32-4A1E-BD55-342391C2D8C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7220" y="1600201"/>
            <a:ext cx="545211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75070" y="1600201"/>
            <a:ext cx="545211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CBD9F2-915F-4345-9A77-21A0E64CBAED}" type="datetimeFigureOut">
              <a:rPr lang="en-US" smtClean="0"/>
              <a:pPr/>
              <a:t>1/31/2018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605F4-3E32-4A1E-BD55-342391C2D8C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7220" y="1535113"/>
            <a:ext cx="5454254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" y="2174875"/>
            <a:ext cx="545425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70785" y="1535113"/>
            <a:ext cx="545639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70785" y="2174875"/>
            <a:ext cx="545639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CBD9F2-915F-4345-9A77-21A0E64CBAED}" type="datetimeFigureOut">
              <a:rPr lang="en-US" smtClean="0"/>
              <a:pPr/>
              <a:t>1/31/2018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605F4-3E32-4A1E-BD55-342391C2D8C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CBD9F2-915F-4345-9A77-21A0E64CBAED}" type="datetimeFigureOut">
              <a:rPr lang="en-US" smtClean="0"/>
              <a:pPr/>
              <a:t>1/31/2018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605F4-3E32-4A1E-BD55-342391C2D8C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CBD9F2-915F-4345-9A77-21A0E64CBAED}" type="datetimeFigureOut">
              <a:rPr lang="en-US" smtClean="0"/>
              <a:pPr/>
              <a:t>1/31/2018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605F4-3E32-4A1E-BD55-342391C2D8C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7220" y="273050"/>
            <a:ext cx="406122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26317" y="273051"/>
            <a:ext cx="6900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7220" y="1435101"/>
            <a:ext cx="406122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CBD9F2-915F-4345-9A77-21A0E64CBAED}" type="datetimeFigureOut">
              <a:rPr lang="en-US" smtClean="0"/>
              <a:pPr/>
              <a:t>1/31/2018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605F4-3E32-4A1E-BD55-342391C2D8C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19589" y="4800600"/>
            <a:ext cx="740664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419589" y="612775"/>
            <a:ext cx="740664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419589" y="5367338"/>
            <a:ext cx="740664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CBD9F2-915F-4345-9A77-21A0E64CBAED}" type="datetimeFigureOut">
              <a:rPr lang="en-US" smtClean="0"/>
              <a:pPr/>
              <a:t>1/31/2018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605F4-3E32-4A1E-BD55-342391C2D8C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17220" y="274638"/>
            <a:ext cx="1110996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7220" y="1600201"/>
            <a:ext cx="1110996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" y="6356351"/>
            <a:ext cx="28803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CBD9F2-915F-4345-9A77-21A0E64CBAED}" type="datetimeFigureOut">
              <a:rPr lang="en-US" smtClean="0"/>
              <a:pPr/>
              <a:t>1/31/2018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217670" y="6356351"/>
            <a:ext cx="39090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846820" y="6356351"/>
            <a:ext cx="28803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2605F4-3E32-4A1E-BD55-342391C2D8C9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 l="36896" t="32292" r="29137" b="27085"/>
          <a:stretch>
            <a:fillRect/>
          </a:stretch>
        </p:blipFill>
        <p:spPr bwMode="auto">
          <a:xfrm>
            <a:off x="685800" y="1371600"/>
            <a:ext cx="44196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 l="35359" t="30208" r="27160" b="25000"/>
          <a:stretch>
            <a:fillRect/>
          </a:stretch>
        </p:blipFill>
        <p:spPr bwMode="auto">
          <a:xfrm>
            <a:off x="6858000" y="1447800"/>
            <a:ext cx="4419600" cy="29694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 Box 198"/>
          <p:cNvSpPr txBox="1">
            <a:spLocks noChangeArrowheads="1"/>
          </p:cNvSpPr>
          <p:nvPr/>
        </p:nvSpPr>
        <p:spPr bwMode="auto">
          <a:xfrm>
            <a:off x="1828800" y="533400"/>
            <a:ext cx="232467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400" dirty="0"/>
              <a:t> </a:t>
            </a:r>
            <a:r>
              <a:rPr lang="en-US" sz="1400" b="1" dirty="0">
                <a:latin typeface="Arial" pitchFamily="34" charset="0"/>
                <a:cs typeface="Arial" pitchFamily="34" charset="0"/>
              </a:rPr>
              <a:t>2-Feb-16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 </a:t>
            </a:r>
            <a:endParaRPr kumimoji="0" lang="en-US" alt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 Box 198"/>
          <p:cNvSpPr txBox="1">
            <a:spLocks noChangeArrowheads="1"/>
          </p:cNvSpPr>
          <p:nvPr/>
        </p:nvSpPr>
        <p:spPr bwMode="auto">
          <a:xfrm>
            <a:off x="7467600" y="609600"/>
            <a:ext cx="242406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400" dirty="0"/>
              <a:t> </a:t>
            </a:r>
            <a:r>
              <a:rPr lang="en-US" sz="1400" b="1" dirty="0">
                <a:latin typeface="Arial" pitchFamily="34" charset="0"/>
                <a:cs typeface="Arial" pitchFamily="34" charset="0"/>
              </a:rPr>
              <a:t>20-Feb-17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 </a:t>
            </a:r>
            <a:endParaRPr kumimoji="0" lang="en-US" alt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685800" y="5410200"/>
          <a:ext cx="11402842" cy="622160"/>
        </p:xfrm>
        <a:graphic>
          <a:graphicData uri="http://schemas.openxmlformats.org/drawingml/2006/table">
            <a:tbl>
              <a:tblPr/>
              <a:tblGrid>
                <a:gridCol w="552441"/>
                <a:gridCol w="897715"/>
                <a:gridCol w="909224"/>
                <a:gridCol w="989789"/>
                <a:gridCol w="1510578"/>
                <a:gridCol w="1165304"/>
                <a:gridCol w="552441"/>
                <a:gridCol w="552441"/>
                <a:gridCol w="598476"/>
                <a:gridCol w="552441"/>
                <a:gridCol w="638759"/>
                <a:gridCol w="543809"/>
                <a:gridCol w="1337941"/>
                <a:gridCol w="601483"/>
              </a:tblGrid>
              <a:tr h="160000"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WGS84-Datum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96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Area_Ha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160000"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CHITTOOR EAST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CHITTOOR EAST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CHITTOOR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PACHIGUNTA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Pachigunta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461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0.86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79.2949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13.21217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Pachigunta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5" name="Picture 1"/>
          <p:cNvPicPr>
            <a:picLocks noChangeAspect="1" noChangeArrowheads="1"/>
          </p:cNvPicPr>
          <p:nvPr/>
        </p:nvPicPr>
        <p:blipFill>
          <a:blip r:embed="rId2"/>
          <a:srcRect l="32796" t="23958" r="25622" b="31251"/>
          <a:stretch>
            <a:fillRect/>
          </a:stretch>
        </p:blipFill>
        <p:spPr bwMode="auto">
          <a:xfrm>
            <a:off x="6400800" y="1371600"/>
            <a:ext cx="5410200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/>
          <a:srcRect l="36530" t="25000" r="24231" b="29167"/>
          <a:stretch>
            <a:fillRect/>
          </a:stretch>
        </p:blipFill>
        <p:spPr bwMode="auto">
          <a:xfrm>
            <a:off x="762000" y="1371600"/>
            <a:ext cx="5105400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 Box 198"/>
          <p:cNvSpPr txBox="1">
            <a:spLocks noChangeArrowheads="1"/>
          </p:cNvSpPr>
          <p:nvPr/>
        </p:nvSpPr>
        <p:spPr bwMode="auto">
          <a:xfrm>
            <a:off x="1828800" y="533400"/>
            <a:ext cx="240482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400" b="1" dirty="0">
                <a:latin typeface="Arial" pitchFamily="34" charset="0"/>
                <a:cs typeface="Arial" pitchFamily="34" charset="0"/>
              </a:rPr>
              <a:t> 24-Oct-15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 </a:t>
            </a:r>
            <a:endParaRPr kumimoji="0" lang="en-US" alt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 Box 198"/>
          <p:cNvSpPr txBox="1">
            <a:spLocks noChangeArrowheads="1"/>
          </p:cNvSpPr>
          <p:nvPr/>
        </p:nvSpPr>
        <p:spPr bwMode="auto">
          <a:xfrm>
            <a:off x="7467600" y="609600"/>
            <a:ext cx="247375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18-Oct-16  </a:t>
            </a:r>
            <a:endParaRPr kumimoji="0" lang="en-US" alt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762000" y="5486400"/>
          <a:ext cx="11402842" cy="705372"/>
        </p:xfrm>
        <a:graphic>
          <a:graphicData uri="http://schemas.openxmlformats.org/drawingml/2006/table">
            <a:tbl>
              <a:tblPr/>
              <a:tblGrid>
                <a:gridCol w="552441"/>
                <a:gridCol w="897715"/>
                <a:gridCol w="909224"/>
                <a:gridCol w="989789"/>
                <a:gridCol w="1510578"/>
                <a:gridCol w="1165304"/>
                <a:gridCol w="552441"/>
                <a:gridCol w="552441"/>
                <a:gridCol w="598476"/>
                <a:gridCol w="552441"/>
                <a:gridCol w="638759"/>
                <a:gridCol w="543809"/>
                <a:gridCol w="1337941"/>
                <a:gridCol w="601483"/>
              </a:tblGrid>
              <a:tr h="126736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WGS84-Datum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939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Area_Ha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126736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CHITTOOR EAST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PILER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ROMPICHERLA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ROMPICHERLA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Peddamallela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71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4.95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79.0572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13.72479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6736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CHITTOOR EAST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PILER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ROMPICHERLA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ROMPICHERLA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Peddamallela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71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2.86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79.05504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13.72317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2"/>
          <a:srcRect l="32796" t="23958" r="25622" b="31251"/>
          <a:stretch>
            <a:fillRect/>
          </a:stretch>
        </p:blipFill>
        <p:spPr bwMode="auto">
          <a:xfrm>
            <a:off x="6400800" y="1371600"/>
            <a:ext cx="5410200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/>
          <a:srcRect l="36530" t="25000" r="24231" b="29167"/>
          <a:stretch>
            <a:fillRect/>
          </a:stretch>
        </p:blipFill>
        <p:spPr bwMode="auto">
          <a:xfrm>
            <a:off x="762000" y="1371600"/>
            <a:ext cx="5105400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 Box 198"/>
          <p:cNvSpPr txBox="1">
            <a:spLocks noChangeArrowheads="1"/>
          </p:cNvSpPr>
          <p:nvPr/>
        </p:nvSpPr>
        <p:spPr bwMode="auto">
          <a:xfrm>
            <a:off x="1828800" y="533400"/>
            <a:ext cx="240482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400" b="1" dirty="0">
                <a:latin typeface="Arial" pitchFamily="34" charset="0"/>
                <a:cs typeface="Arial" pitchFamily="34" charset="0"/>
              </a:rPr>
              <a:t> 24-Oct-15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 </a:t>
            </a:r>
            <a:endParaRPr kumimoji="0" lang="en-US" alt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 Box 198"/>
          <p:cNvSpPr txBox="1">
            <a:spLocks noChangeArrowheads="1"/>
          </p:cNvSpPr>
          <p:nvPr/>
        </p:nvSpPr>
        <p:spPr bwMode="auto">
          <a:xfrm>
            <a:off x="7467600" y="609600"/>
            <a:ext cx="247375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18-Oct-16  </a:t>
            </a:r>
            <a:endParaRPr kumimoji="0" lang="en-US" alt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762000" y="5486400"/>
          <a:ext cx="11402842" cy="705372"/>
        </p:xfrm>
        <a:graphic>
          <a:graphicData uri="http://schemas.openxmlformats.org/drawingml/2006/table">
            <a:tbl>
              <a:tblPr/>
              <a:tblGrid>
                <a:gridCol w="552441"/>
                <a:gridCol w="897715"/>
                <a:gridCol w="909224"/>
                <a:gridCol w="989789"/>
                <a:gridCol w="1510578"/>
                <a:gridCol w="1165304"/>
                <a:gridCol w="552441"/>
                <a:gridCol w="552441"/>
                <a:gridCol w="598476"/>
                <a:gridCol w="552441"/>
                <a:gridCol w="638759"/>
                <a:gridCol w="543809"/>
                <a:gridCol w="1337941"/>
                <a:gridCol w="601483"/>
              </a:tblGrid>
              <a:tr h="126736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WGS84-Datum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939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Area_Ha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126736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CHITTOOR EAST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PILER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ROMPICHERLA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ROMPICHERLA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Peddamallela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71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4.95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79.0572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13.72479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6736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CHITTOOR EAST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PILER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ROMPICHERLA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ROMPICHERLA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Peddamallela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71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2.86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79.05504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13.72317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7" name="Picture 1"/>
          <p:cNvPicPr>
            <a:picLocks noChangeAspect="1" noChangeArrowheads="1"/>
          </p:cNvPicPr>
          <p:nvPr/>
        </p:nvPicPr>
        <p:blipFill>
          <a:blip r:embed="rId2"/>
          <a:srcRect l="32211" t="22917" r="25622" b="32292"/>
          <a:stretch>
            <a:fillRect/>
          </a:stretch>
        </p:blipFill>
        <p:spPr bwMode="auto">
          <a:xfrm>
            <a:off x="533400" y="1524000"/>
            <a:ext cx="5486400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/>
          <a:srcRect l="37701" t="26042" r="21889" b="29167"/>
          <a:stretch>
            <a:fillRect/>
          </a:stretch>
        </p:blipFill>
        <p:spPr bwMode="auto">
          <a:xfrm>
            <a:off x="6781800" y="1524000"/>
            <a:ext cx="5257800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 Box 198"/>
          <p:cNvSpPr txBox="1">
            <a:spLocks noChangeArrowheads="1"/>
          </p:cNvSpPr>
          <p:nvPr/>
        </p:nvSpPr>
        <p:spPr bwMode="auto">
          <a:xfrm>
            <a:off x="1828800" y="533400"/>
            <a:ext cx="233429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400" b="1" dirty="0">
                <a:latin typeface="Arial" pitchFamily="34" charset="0"/>
                <a:cs typeface="Arial" pitchFamily="34" charset="0"/>
              </a:rPr>
              <a:t> 2-Feb-16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 </a:t>
            </a:r>
            <a:endParaRPr kumimoji="0" lang="en-US" alt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 Box 198"/>
          <p:cNvSpPr txBox="1">
            <a:spLocks noChangeArrowheads="1"/>
          </p:cNvSpPr>
          <p:nvPr/>
        </p:nvSpPr>
        <p:spPr bwMode="auto">
          <a:xfrm>
            <a:off x="7467600" y="609600"/>
            <a:ext cx="253306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400" b="1" dirty="0">
                <a:latin typeface="Arial" pitchFamily="34" charset="0"/>
                <a:cs typeface="Arial" pitchFamily="34" charset="0"/>
              </a:rPr>
              <a:t> 20-Feb-17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   </a:t>
            </a:r>
            <a:endParaRPr kumimoji="0" lang="en-US" alt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533400" y="5562600"/>
          <a:ext cx="11430002" cy="658860"/>
        </p:xfrm>
        <a:graphic>
          <a:graphicData uri="http://schemas.openxmlformats.org/drawingml/2006/table">
            <a:tbl>
              <a:tblPr/>
              <a:tblGrid>
                <a:gridCol w="556149"/>
                <a:gridCol w="903740"/>
                <a:gridCol w="915326"/>
                <a:gridCol w="996432"/>
                <a:gridCol w="1520716"/>
                <a:gridCol w="1173125"/>
                <a:gridCol w="556149"/>
                <a:gridCol w="556149"/>
                <a:gridCol w="602493"/>
                <a:gridCol w="556149"/>
                <a:gridCol w="643046"/>
                <a:gridCol w="547458"/>
                <a:gridCol w="1346921"/>
                <a:gridCol w="556149"/>
              </a:tblGrid>
              <a:tr h="160000"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WGS84-Datum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96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Area_Ha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160000"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12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CHITTOOR EAST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PUTTUR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PITCHATUR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KALATHUR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Adavaram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222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0.69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79.72182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13.54631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Picture 1"/>
          <p:cNvPicPr>
            <a:picLocks noChangeAspect="1" noChangeArrowheads="1"/>
          </p:cNvPicPr>
          <p:nvPr/>
        </p:nvPicPr>
        <p:blipFill>
          <a:blip r:embed="rId2"/>
          <a:srcRect l="34553" t="21875" r="16252" b="17709"/>
          <a:stretch>
            <a:fillRect/>
          </a:stretch>
        </p:blipFill>
        <p:spPr bwMode="auto">
          <a:xfrm>
            <a:off x="6637283" y="1447800"/>
            <a:ext cx="5326117" cy="36775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3"/>
          <a:srcRect l="35944" t="20833" r="20718" b="18750"/>
          <a:stretch>
            <a:fillRect/>
          </a:stretch>
        </p:blipFill>
        <p:spPr bwMode="auto">
          <a:xfrm>
            <a:off x="533400" y="1447800"/>
            <a:ext cx="4763814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 Box 198"/>
          <p:cNvSpPr txBox="1">
            <a:spLocks noChangeArrowheads="1"/>
          </p:cNvSpPr>
          <p:nvPr/>
        </p:nvSpPr>
        <p:spPr bwMode="auto">
          <a:xfrm>
            <a:off x="1828800" y="533400"/>
            <a:ext cx="233429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400" b="1" dirty="0">
                <a:latin typeface="Arial" pitchFamily="34" charset="0"/>
                <a:cs typeface="Arial" pitchFamily="34" charset="0"/>
              </a:rPr>
              <a:t> 2-Feb-16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 </a:t>
            </a:r>
            <a:endParaRPr kumimoji="0" lang="en-US" alt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 Box 198"/>
          <p:cNvSpPr txBox="1">
            <a:spLocks noChangeArrowheads="1"/>
          </p:cNvSpPr>
          <p:nvPr/>
        </p:nvSpPr>
        <p:spPr bwMode="auto">
          <a:xfrm>
            <a:off x="7467600" y="609600"/>
            <a:ext cx="253306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400" b="1" dirty="0">
                <a:latin typeface="Arial" pitchFamily="34" charset="0"/>
                <a:cs typeface="Arial" pitchFamily="34" charset="0"/>
              </a:rPr>
              <a:t> 20-Feb-17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   </a:t>
            </a:r>
            <a:endParaRPr kumimoji="0" lang="en-US" alt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533400" y="5867400"/>
          <a:ext cx="11402842" cy="609600"/>
        </p:xfrm>
        <a:graphic>
          <a:graphicData uri="http://schemas.openxmlformats.org/drawingml/2006/table">
            <a:tbl>
              <a:tblPr/>
              <a:tblGrid>
                <a:gridCol w="552441"/>
                <a:gridCol w="897715"/>
                <a:gridCol w="909224"/>
                <a:gridCol w="989789"/>
                <a:gridCol w="1510578"/>
                <a:gridCol w="1165304"/>
                <a:gridCol w="552441"/>
                <a:gridCol w="552441"/>
                <a:gridCol w="598476"/>
                <a:gridCol w="552441"/>
                <a:gridCol w="638759"/>
                <a:gridCol w="543809"/>
                <a:gridCol w="1337941"/>
                <a:gridCol w="601483"/>
              </a:tblGrid>
              <a:tr h="160000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WGS84-Datum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96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Area_Ha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160000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13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CHITTOOR EAST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PUTTUR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NAGALAPURAM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NANDANAM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Nandanam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298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2.99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79.85893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13.34812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/>
          <a:srcRect l="38653" t="26041" r="20351" b="19791"/>
          <a:stretch>
            <a:fillRect/>
          </a:stretch>
        </p:blipFill>
        <p:spPr bwMode="auto">
          <a:xfrm>
            <a:off x="6858000" y="1369422"/>
            <a:ext cx="5029200" cy="37359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3795" name="Picture 3"/>
          <p:cNvPicPr>
            <a:picLocks noChangeAspect="1" noChangeArrowheads="1"/>
          </p:cNvPicPr>
          <p:nvPr/>
        </p:nvPicPr>
        <p:blipFill>
          <a:blip r:embed="rId3"/>
          <a:srcRect l="33017" t="27083" r="25402" b="21875"/>
          <a:stretch>
            <a:fillRect/>
          </a:stretch>
        </p:blipFill>
        <p:spPr bwMode="auto">
          <a:xfrm>
            <a:off x="457200" y="1295400"/>
            <a:ext cx="5410200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 Box 198"/>
          <p:cNvSpPr txBox="1">
            <a:spLocks noChangeArrowheads="1"/>
          </p:cNvSpPr>
          <p:nvPr/>
        </p:nvSpPr>
        <p:spPr bwMode="auto">
          <a:xfrm>
            <a:off x="1828800" y="533400"/>
            <a:ext cx="233429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400" b="1" dirty="0">
                <a:latin typeface="Arial" pitchFamily="34" charset="0"/>
                <a:cs typeface="Arial" pitchFamily="34" charset="0"/>
              </a:rPr>
              <a:t> 2-Feb-16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 </a:t>
            </a:r>
            <a:endParaRPr kumimoji="0" lang="en-US" alt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 Box 198"/>
          <p:cNvSpPr txBox="1">
            <a:spLocks noChangeArrowheads="1"/>
          </p:cNvSpPr>
          <p:nvPr/>
        </p:nvSpPr>
        <p:spPr bwMode="auto">
          <a:xfrm>
            <a:off x="7467600" y="609600"/>
            <a:ext cx="253306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400" b="1" dirty="0">
                <a:latin typeface="Arial" pitchFamily="34" charset="0"/>
                <a:cs typeface="Arial" pitchFamily="34" charset="0"/>
              </a:rPr>
              <a:t> 20-Feb-17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   </a:t>
            </a:r>
            <a:endParaRPr kumimoji="0" lang="en-US" alt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685800" y="5562600"/>
          <a:ext cx="11402842" cy="762720"/>
        </p:xfrm>
        <a:graphic>
          <a:graphicData uri="http://schemas.openxmlformats.org/drawingml/2006/table">
            <a:tbl>
              <a:tblPr/>
              <a:tblGrid>
                <a:gridCol w="552441"/>
                <a:gridCol w="897715"/>
                <a:gridCol w="909224"/>
                <a:gridCol w="989789"/>
                <a:gridCol w="1510578"/>
                <a:gridCol w="1165304"/>
                <a:gridCol w="552441"/>
                <a:gridCol w="552441"/>
                <a:gridCol w="598476"/>
                <a:gridCol w="552441"/>
                <a:gridCol w="638759"/>
                <a:gridCol w="543809"/>
                <a:gridCol w="1337941"/>
                <a:gridCol w="601483"/>
              </a:tblGrid>
              <a:tr h="158420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WGS84-Datum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67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Area_Ha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158420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CHITTOOR EAST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PUTTUR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PITCHATUR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PALAMANGALAM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Narayanavanam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380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27.21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79.61805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13.42519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Padavetamma Stc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8420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CHITTOOR EAST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PUTTUR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PITCHATUR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PALAMANGALAM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Narayanavanam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380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3.92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79.61947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13.42151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Padavetamma Stc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 l="38653" t="26041" r="20351" b="19791"/>
          <a:stretch>
            <a:fillRect/>
          </a:stretch>
        </p:blipFill>
        <p:spPr bwMode="auto">
          <a:xfrm>
            <a:off x="6858000" y="1369422"/>
            <a:ext cx="5029200" cy="37359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/>
          <a:srcRect l="33017" t="27083" r="25402" b="21875"/>
          <a:stretch>
            <a:fillRect/>
          </a:stretch>
        </p:blipFill>
        <p:spPr bwMode="auto">
          <a:xfrm>
            <a:off x="457200" y="1295400"/>
            <a:ext cx="5410200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 Box 198"/>
          <p:cNvSpPr txBox="1">
            <a:spLocks noChangeArrowheads="1"/>
          </p:cNvSpPr>
          <p:nvPr/>
        </p:nvSpPr>
        <p:spPr bwMode="auto">
          <a:xfrm>
            <a:off x="1828800" y="533400"/>
            <a:ext cx="233429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400" b="1" dirty="0">
                <a:latin typeface="Arial" pitchFamily="34" charset="0"/>
                <a:cs typeface="Arial" pitchFamily="34" charset="0"/>
              </a:rPr>
              <a:t> 2-Feb-16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 </a:t>
            </a:r>
            <a:endParaRPr kumimoji="0" lang="en-US" alt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 Box 198"/>
          <p:cNvSpPr txBox="1">
            <a:spLocks noChangeArrowheads="1"/>
          </p:cNvSpPr>
          <p:nvPr/>
        </p:nvSpPr>
        <p:spPr bwMode="auto">
          <a:xfrm>
            <a:off x="7467600" y="609600"/>
            <a:ext cx="253306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400" b="1" dirty="0">
                <a:latin typeface="Arial" pitchFamily="34" charset="0"/>
                <a:cs typeface="Arial" pitchFamily="34" charset="0"/>
              </a:rPr>
              <a:t> 20-Feb-17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   </a:t>
            </a:r>
            <a:endParaRPr kumimoji="0" lang="en-US" alt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685800" y="5562600"/>
          <a:ext cx="11402842" cy="762720"/>
        </p:xfrm>
        <a:graphic>
          <a:graphicData uri="http://schemas.openxmlformats.org/drawingml/2006/table">
            <a:tbl>
              <a:tblPr/>
              <a:tblGrid>
                <a:gridCol w="552441"/>
                <a:gridCol w="897715"/>
                <a:gridCol w="909224"/>
                <a:gridCol w="989789"/>
                <a:gridCol w="1510578"/>
                <a:gridCol w="1165304"/>
                <a:gridCol w="552441"/>
                <a:gridCol w="552441"/>
                <a:gridCol w="598476"/>
                <a:gridCol w="552441"/>
                <a:gridCol w="638759"/>
                <a:gridCol w="543809"/>
                <a:gridCol w="1337941"/>
                <a:gridCol w="601483"/>
              </a:tblGrid>
              <a:tr h="158420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WGS84-Datum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67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Area_Ha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158420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CHITTOOR EAST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PUTTUR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PITCHATUR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PALAMANGALAM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Narayanavanam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380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27.21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79.61805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13.42519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Padavetamma Stc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8420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CHITTOOR EAST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PUTTUR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PITCHATUR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PALAMANGALAM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Narayanavanam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380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3.92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79.61947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13.42151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Padavetamma Stc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Picture 1"/>
          <p:cNvPicPr>
            <a:picLocks noChangeAspect="1" noChangeArrowheads="1"/>
          </p:cNvPicPr>
          <p:nvPr/>
        </p:nvPicPr>
        <p:blipFill>
          <a:blip r:embed="rId2"/>
          <a:srcRect l="45681" t="40625" r="16252" b="16667"/>
          <a:stretch>
            <a:fillRect/>
          </a:stretch>
        </p:blipFill>
        <p:spPr bwMode="auto">
          <a:xfrm>
            <a:off x="7086600" y="1524000"/>
            <a:ext cx="495300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3"/>
          <a:srcRect l="44729" t="40625" r="16618" b="15625"/>
          <a:stretch>
            <a:fillRect/>
          </a:stretch>
        </p:blipFill>
        <p:spPr bwMode="auto">
          <a:xfrm>
            <a:off x="762000" y="1524000"/>
            <a:ext cx="50292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 Box 198"/>
          <p:cNvSpPr txBox="1">
            <a:spLocks noChangeArrowheads="1"/>
          </p:cNvSpPr>
          <p:nvPr/>
        </p:nvSpPr>
        <p:spPr bwMode="auto">
          <a:xfrm>
            <a:off x="1828800" y="533400"/>
            <a:ext cx="233429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400" b="1" dirty="0">
                <a:latin typeface="Arial" pitchFamily="34" charset="0"/>
                <a:cs typeface="Arial" pitchFamily="34" charset="0"/>
              </a:rPr>
              <a:t> 2-Feb-16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 </a:t>
            </a:r>
            <a:endParaRPr kumimoji="0" lang="en-US" alt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 Box 198"/>
          <p:cNvSpPr txBox="1">
            <a:spLocks noChangeArrowheads="1"/>
          </p:cNvSpPr>
          <p:nvPr/>
        </p:nvSpPr>
        <p:spPr bwMode="auto">
          <a:xfrm>
            <a:off x="7467600" y="609600"/>
            <a:ext cx="253306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400" b="1" dirty="0">
                <a:latin typeface="Arial" pitchFamily="34" charset="0"/>
                <a:cs typeface="Arial" pitchFamily="34" charset="0"/>
              </a:rPr>
              <a:t> 20-Feb-17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   </a:t>
            </a:r>
            <a:endParaRPr kumimoji="0" lang="en-US" alt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533400" y="5562600"/>
          <a:ext cx="11353800" cy="686300"/>
        </p:xfrm>
        <a:graphic>
          <a:graphicData uri="http://schemas.openxmlformats.org/drawingml/2006/table">
            <a:tbl>
              <a:tblPr/>
              <a:tblGrid>
                <a:gridCol w="552441"/>
                <a:gridCol w="897715"/>
                <a:gridCol w="909224"/>
                <a:gridCol w="989789"/>
                <a:gridCol w="1510578"/>
                <a:gridCol w="1165304"/>
                <a:gridCol w="552441"/>
                <a:gridCol w="552441"/>
                <a:gridCol w="598476"/>
                <a:gridCol w="552441"/>
                <a:gridCol w="638759"/>
                <a:gridCol w="543809"/>
                <a:gridCol w="1337941"/>
                <a:gridCol w="552441"/>
              </a:tblGrid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WGS84-Datum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58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Area_Ha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180000"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16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CHITTOOR EAST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PUTTUR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NAGALAPURAM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PULIKUNDRAM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Pulikundram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292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1.92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79.74459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13.3237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1"/>
          <p:cNvPicPr>
            <a:picLocks noChangeAspect="1" noChangeArrowheads="1"/>
          </p:cNvPicPr>
          <p:nvPr/>
        </p:nvPicPr>
        <p:blipFill>
          <a:blip r:embed="rId2"/>
          <a:srcRect l="31789" t="30458" r="18124" b="29518"/>
          <a:stretch>
            <a:fillRect/>
          </a:stretch>
        </p:blipFill>
        <p:spPr bwMode="auto">
          <a:xfrm>
            <a:off x="6477000" y="1752600"/>
            <a:ext cx="525780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3"/>
          <a:srcRect l="30673" t="31250" r="18375" b="27084"/>
          <a:stretch>
            <a:fillRect/>
          </a:stretch>
        </p:blipFill>
        <p:spPr bwMode="auto">
          <a:xfrm>
            <a:off x="304800" y="1752600"/>
            <a:ext cx="5105400" cy="23473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 Box 198"/>
          <p:cNvSpPr txBox="1">
            <a:spLocks noChangeArrowheads="1"/>
          </p:cNvSpPr>
          <p:nvPr/>
        </p:nvSpPr>
        <p:spPr bwMode="auto">
          <a:xfrm>
            <a:off x="1828800" y="533400"/>
            <a:ext cx="233429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400" b="1" dirty="0">
                <a:latin typeface="Arial" pitchFamily="34" charset="0"/>
                <a:cs typeface="Arial" pitchFamily="34" charset="0"/>
              </a:rPr>
              <a:t> 2-Feb-16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 </a:t>
            </a:r>
            <a:endParaRPr kumimoji="0" lang="en-US" alt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 Box 198"/>
          <p:cNvSpPr txBox="1">
            <a:spLocks noChangeArrowheads="1"/>
          </p:cNvSpPr>
          <p:nvPr/>
        </p:nvSpPr>
        <p:spPr bwMode="auto">
          <a:xfrm>
            <a:off x="7467600" y="609600"/>
            <a:ext cx="253306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400" b="1" dirty="0">
                <a:latin typeface="Arial" pitchFamily="34" charset="0"/>
                <a:cs typeface="Arial" pitchFamily="34" charset="0"/>
              </a:rPr>
              <a:t> 20-Feb-17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   </a:t>
            </a:r>
            <a:endParaRPr kumimoji="0" lang="en-US" alt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304800" y="5257800"/>
          <a:ext cx="11658602" cy="787040"/>
        </p:xfrm>
        <a:graphic>
          <a:graphicData uri="http://schemas.openxmlformats.org/drawingml/2006/table">
            <a:tbl>
              <a:tblPr/>
              <a:tblGrid>
                <a:gridCol w="567272"/>
                <a:gridCol w="921815"/>
                <a:gridCol w="933633"/>
                <a:gridCol w="1016360"/>
                <a:gridCol w="1551131"/>
                <a:gridCol w="1196587"/>
                <a:gridCol w="567272"/>
                <a:gridCol w="567272"/>
                <a:gridCol w="614543"/>
                <a:gridCol w="567272"/>
                <a:gridCol w="655907"/>
                <a:gridCol w="558407"/>
                <a:gridCol w="1373859"/>
                <a:gridCol w="567272"/>
              </a:tblGrid>
              <a:tr h="158420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WGS84-Datum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67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Area_Ha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158420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17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CHITTOOR EAST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PUTTUR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PUTTUR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TADUKU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Narayanavanam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372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5.74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79.60388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13.49251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8420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18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CHITTOOR EAST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PUTTUR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PUTTUR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TADUKU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Narayanavanam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372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3.25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79.60884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13.49319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2"/>
          <a:srcRect l="31789" t="30458" r="18124" b="29518"/>
          <a:stretch>
            <a:fillRect/>
          </a:stretch>
        </p:blipFill>
        <p:spPr bwMode="auto">
          <a:xfrm>
            <a:off x="6477000" y="1752600"/>
            <a:ext cx="525780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/>
          <a:srcRect l="30673" t="31250" r="18375" b="27084"/>
          <a:stretch>
            <a:fillRect/>
          </a:stretch>
        </p:blipFill>
        <p:spPr bwMode="auto">
          <a:xfrm>
            <a:off x="304800" y="1752600"/>
            <a:ext cx="5105400" cy="23473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 Box 198"/>
          <p:cNvSpPr txBox="1">
            <a:spLocks noChangeArrowheads="1"/>
          </p:cNvSpPr>
          <p:nvPr/>
        </p:nvSpPr>
        <p:spPr bwMode="auto">
          <a:xfrm>
            <a:off x="1828800" y="533400"/>
            <a:ext cx="233429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400" b="1" dirty="0">
                <a:latin typeface="Arial" pitchFamily="34" charset="0"/>
                <a:cs typeface="Arial" pitchFamily="34" charset="0"/>
              </a:rPr>
              <a:t> 2-Feb-16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 </a:t>
            </a:r>
            <a:endParaRPr kumimoji="0" lang="en-US" alt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 Box 198"/>
          <p:cNvSpPr txBox="1">
            <a:spLocks noChangeArrowheads="1"/>
          </p:cNvSpPr>
          <p:nvPr/>
        </p:nvSpPr>
        <p:spPr bwMode="auto">
          <a:xfrm>
            <a:off x="7467600" y="609600"/>
            <a:ext cx="253306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400" b="1" dirty="0">
                <a:latin typeface="Arial" pitchFamily="34" charset="0"/>
                <a:cs typeface="Arial" pitchFamily="34" charset="0"/>
              </a:rPr>
              <a:t> 20-Feb-17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   </a:t>
            </a:r>
            <a:endParaRPr kumimoji="0" lang="en-US" alt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304800" y="5257800"/>
          <a:ext cx="11658602" cy="787040"/>
        </p:xfrm>
        <a:graphic>
          <a:graphicData uri="http://schemas.openxmlformats.org/drawingml/2006/table">
            <a:tbl>
              <a:tblPr/>
              <a:tblGrid>
                <a:gridCol w="567272"/>
                <a:gridCol w="921815"/>
                <a:gridCol w="933633"/>
                <a:gridCol w="1016360"/>
                <a:gridCol w="1551131"/>
                <a:gridCol w="1196587"/>
                <a:gridCol w="567272"/>
                <a:gridCol w="567272"/>
                <a:gridCol w="614543"/>
                <a:gridCol w="567272"/>
                <a:gridCol w="655907"/>
                <a:gridCol w="558407"/>
                <a:gridCol w="1373859"/>
                <a:gridCol w="567272"/>
              </a:tblGrid>
              <a:tr h="158420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WGS84-Datum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67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Area_Ha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158420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17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CHITTOOR EAST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PUTTUR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PUTTUR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TADUKU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Narayanavanam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372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5.74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79.60388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13.49251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8420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18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CHITTOOR EAST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PUTTUR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PUTTUR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TADUKU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Narayanavanam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372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3.25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79.60884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13.49319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1"/>
          <p:cNvPicPr>
            <a:picLocks noChangeAspect="1" noChangeArrowheads="1"/>
          </p:cNvPicPr>
          <p:nvPr/>
        </p:nvPicPr>
        <p:blipFill>
          <a:blip r:embed="rId2"/>
          <a:srcRect l="36896" t="27083" r="20937" b="25000"/>
          <a:stretch>
            <a:fillRect/>
          </a:stretch>
        </p:blipFill>
        <p:spPr bwMode="auto">
          <a:xfrm>
            <a:off x="457200" y="1676400"/>
            <a:ext cx="5486400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3"/>
          <a:srcRect l="38287" t="29167" r="20717" b="21875"/>
          <a:stretch>
            <a:fillRect/>
          </a:stretch>
        </p:blipFill>
        <p:spPr bwMode="auto">
          <a:xfrm>
            <a:off x="6629400" y="1600200"/>
            <a:ext cx="5334000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 Box 198"/>
          <p:cNvSpPr txBox="1">
            <a:spLocks noChangeArrowheads="1"/>
          </p:cNvSpPr>
          <p:nvPr/>
        </p:nvSpPr>
        <p:spPr bwMode="auto">
          <a:xfrm>
            <a:off x="1828800" y="533400"/>
            <a:ext cx="233429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400" b="1" dirty="0">
                <a:latin typeface="Arial" pitchFamily="34" charset="0"/>
                <a:cs typeface="Arial" pitchFamily="34" charset="0"/>
              </a:rPr>
              <a:t> 4-Jan-16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 </a:t>
            </a:r>
            <a:endParaRPr kumimoji="0" lang="en-US" alt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 Box 198"/>
          <p:cNvSpPr txBox="1">
            <a:spLocks noChangeArrowheads="1"/>
          </p:cNvSpPr>
          <p:nvPr/>
        </p:nvSpPr>
        <p:spPr bwMode="auto">
          <a:xfrm>
            <a:off x="7467600" y="609600"/>
            <a:ext cx="248125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400" b="1" dirty="0">
                <a:latin typeface="Arial" pitchFamily="34" charset="0"/>
                <a:cs typeface="Arial" pitchFamily="34" charset="0"/>
              </a:rPr>
              <a:t> 11-Nov-16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  </a:t>
            </a:r>
            <a:endParaRPr kumimoji="0" lang="en-US" alt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609600" y="5715000"/>
          <a:ext cx="11353800" cy="631060"/>
        </p:xfrm>
        <a:graphic>
          <a:graphicData uri="http://schemas.openxmlformats.org/drawingml/2006/table">
            <a:tbl>
              <a:tblPr/>
              <a:tblGrid>
                <a:gridCol w="552441"/>
                <a:gridCol w="897715"/>
                <a:gridCol w="909224"/>
                <a:gridCol w="989789"/>
                <a:gridCol w="1510578"/>
                <a:gridCol w="1165304"/>
                <a:gridCol w="552441"/>
                <a:gridCol w="552441"/>
                <a:gridCol w="598476"/>
                <a:gridCol w="552441"/>
                <a:gridCol w="638759"/>
                <a:gridCol w="543809"/>
                <a:gridCol w="1337941"/>
                <a:gridCol w="552441"/>
              </a:tblGrid>
              <a:tr h="160000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WGS84-Datum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96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Area_Ha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160000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19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CHITTOOR EAST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PUTTUR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PUTTUR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VADAMALPET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Narayanavanam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366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1.17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79.54562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13.52687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Gandhapu Hw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1"/>
          <p:cNvPicPr>
            <a:picLocks noChangeAspect="1" noChangeArrowheads="1"/>
          </p:cNvPicPr>
          <p:nvPr/>
        </p:nvPicPr>
        <p:blipFill>
          <a:blip r:embed="rId2"/>
          <a:srcRect l="31625" t="29167" r="26208" b="20833"/>
          <a:stretch>
            <a:fillRect/>
          </a:stretch>
        </p:blipFill>
        <p:spPr bwMode="auto">
          <a:xfrm>
            <a:off x="6477000" y="1295400"/>
            <a:ext cx="5257800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/>
          <a:srcRect l="35359" t="30208" r="22474" b="19791"/>
          <a:stretch>
            <a:fillRect/>
          </a:stretch>
        </p:blipFill>
        <p:spPr bwMode="auto">
          <a:xfrm>
            <a:off x="228600" y="1295400"/>
            <a:ext cx="5334000" cy="355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 Box 198"/>
          <p:cNvSpPr txBox="1">
            <a:spLocks noChangeArrowheads="1"/>
          </p:cNvSpPr>
          <p:nvPr/>
        </p:nvSpPr>
        <p:spPr bwMode="auto">
          <a:xfrm>
            <a:off x="1828800" y="533400"/>
            <a:ext cx="232467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400" dirty="0"/>
              <a:t> </a:t>
            </a:r>
            <a:r>
              <a:rPr lang="en-US" sz="1400" b="1" dirty="0">
                <a:latin typeface="Arial" pitchFamily="34" charset="0"/>
                <a:cs typeface="Arial" pitchFamily="34" charset="0"/>
              </a:rPr>
              <a:t>4-Jan-16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 </a:t>
            </a:r>
            <a:endParaRPr kumimoji="0" lang="en-US" alt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 Box 198"/>
          <p:cNvSpPr txBox="1">
            <a:spLocks noChangeArrowheads="1"/>
          </p:cNvSpPr>
          <p:nvPr/>
        </p:nvSpPr>
        <p:spPr bwMode="auto">
          <a:xfrm>
            <a:off x="7467600" y="609600"/>
            <a:ext cx="244464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400" dirty="0"/>
              <a:t> </a:t>
            </a:r>
            <a:r>
              <a:rPr lang="en-US" sz="1400" b="1" dirty="0">
                <a:latin typeface="Arial" pitchFamily="34" charset="0"/>
                <a:cs typeface="Arial" pitchFamily="34" charset="0"/>
              </a:rPr>
              <a:t>11-Nov-16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 </a:t>
            </a:r>
            <a:endParaRPr kumimoji="0" lang="en-US" alt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685800" y="5638800"/>
          <a:ext cx="11201401" cy="787040"/>
        </p:xfrm>
        <a:graphic>
          <a:graphicData uri="http://schemas.openxmlformats.org/drawingml/2006/table">
            <a:tbl>
              <a:tblPr/>
              <a:tblGrid>
                <a:gridCol w="545026"/>
                <a:gridCol w="885665"/>
                <a:gridCol w="897020"/>
                <a:gridCol w="976503"/>
                <a:gridCol w="1490302"/>
                <a:gridCol w="1149662"/>
                <a:gridCol w="545026"/>
                <a:gridCol w="545026"/>
                <a:gridCol w="590443"/>
                <a:gridCol w="545026"/>
                <a:gridCol w="630185"/>
                <a:gridCol w="536509"/>
                <a:gridCol w="1319982"/>
                <a:gridCol w="545026"/>
              </a:tblGrid>
              <a:tr h="142578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WGS84-Datum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806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Area_Ha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142578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CHITTOOR EAST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CHITTOOR EAST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PENUMUR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PATHAGUNTA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Panapakam Extn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437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OF TO NF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4.68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79.21562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13.43064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Nachukur Bc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2578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CHITTOOR EAST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CHITTOOR EAST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PENUMUR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PATHAGUNTA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Panapakam Extn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437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7.44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79.21771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13.43415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Diguvakanikapuram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3" name="Picture 1"/>
          <p:cNvPicPr>
            <a:picLocks noChangeAspect="1" noChangeArrowheads="1"/>
          </p:cNvPicPr>
          <p:nvPr/>
        </p:nvPicPr>
        <p:blipFill>
          <a:blip r:embed="rId2"/>
          <a:srcRect l="31625" t="28125" r="29136" b="22917"/>
          <a:stretch>
            <a:fillRect/>
          </a:stretch>
        </p:blipFill>
        <p:spPr bwMode="auto">
          <a:xfrm>
            <a:off x="6553200" y="1447800"/>
            <a:ext cx="5105400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/>
          <a:srcRect l="32211" t="23958" r="25622" b="26042"/>
          <a:stretch>
            <a:fillRect/>
          </a:stretch>
        </p:blipFill>
        <p:spPr bwMode="auto">
          <a:xfrm>
            <a:off x="381000" y="1295400"/>
            <a:ext cx="548640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381000" y="5562600"/>
          <a:ext cx="11433004" cy="762000"/>
        </p:xfrm>
        <a:graphic>
          <a:graphicData uri="http://schemas.openxmlformats.org/drawingml/2006/table">
            <a:tbl>
              <a:tblPr/>
              <a:tblGrid>
                <a:gridCol w="552441"/>
                <a:gridCol w="897715"/>
                <a:gridCol w="909224"/>
                <a:gridCol w="989789"/>
                <a:gridCol w="1510578"/>
                <a:gridCol w="1165304"/>
                <a:gridCol w="552441"/>
                <a:gridCol w="552441"/>
                <a:gridCol w="598476"/>
                <a:gridCol w="552441"/>
                <a:gridCol w="638759"/>
                <a:gridCol w="543809"/>
                <a:gridCol w="1337941"/>
                <a:gridCol w="631645"/>
              </a:tblGrid>
              <a:tr h="200000"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WGS84-Datum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20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Area_Ha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200000"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20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CHITTOOR EAST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SATYAVEDU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SATYAVEDU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AMBAKAM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Ambakam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307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OF TO NF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23.23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79.91618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13.38204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Peradam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Text Box 198"/>
          <p:cNvSpPr txBox="1">
            <a:spLocks noChangeArrowheads="1"/>
          </p:cNvSpPr>
          <p:nvPr/>
        </p:nvSpPr>
        <p:spPr bwMode="auto">
          <a:xfrm>
            <a:off x="1828800" y="533400"/>
            <a:ext cx="233429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400" b="1" dirty="0">
                <a:latin typeface="Arial" pitchFamily="34" charset="0"/>
                <a:cs typeface="Arial" pitchFamily="34" charset="0"/>
              </a:rPr>
              <a:t> 2-Feb-16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 </a:t>
            </a:r>
            <a:endParaRPr kumimoji="0" lang="en-US" alt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 Box 198"/>
          <p:cNvSpPr txBox="1">
            <a:spLocks noChangeArrowheads="1"/>
          </p:cNvSpPr>
          <p:nvPr/>
        </p:nvSpPr>
        <p:spPr bwMode="auto">
          <a:xfrm>
            <a:off x="7467600" y="609600"/>
            <a:ext cx="253306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400" b="1" dirty="0">
                <a:latin typeface="Arial" pitchFamily="34" charset="0"/>
                <a:cs typeface="Arial" pitchFamily="34" charset="0"/>
              </a:rPr>
              <a:t> 20-Feb-17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   </a:t>
            </a:r>
            <a:endParaRPr kumimoji="0" lang="en-US" alt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Picture 1"/>
          <p:cNvPicPr>
            <a:picLocks noChangeAspect="1" noChangeArrowheads="1"/>
          </p:cNvPicPr>
          <p:nvPr/>
        </p:nvPicPr>
        <p:blipFill>
          <a:blip r:embed="rId2"/>
          <a:srcRect l="25183" t="23958" r="13909" b="18918"/>
          <a:stretch>
            <a:fillRect/>
          </a:stretch>
        </p:blipFill>
        <p:spPr bwMode="auto">
          <a:xfrm>
            <a:off x="228600" y="1981200"/>
            <a:ext cx="4913376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3"/>
          <a:srcRect l="27745" t="32292" r="17204" b="20833"/>
          <a:stretch>
            <a:fillRect/>
          </a:stretch>
        </p:blipFill>
        <p:spPr bwMode="auto">
          <a:xfrm>
            <a:off x="6013027" y="2057400"/>
            <a:ext cx="5416973" cy="2593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 Box 198"/>
          <p:cNvSpPr txBox="1">
            <a:spLocks noChangeArrowheads="1"/>
          </p:cNvSpPr>
          <p:nvPr/>
        </p:nvSpPr>
        <p:spPr bwMode="auto">
          <a:xfrm>
            <a:off x="1600200" y="838200"/>
            <a:ext cx="233429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400" b="1" dirty="0">
                <a:latin typeface="Arial" pitchFamily="34" charset="0"/>
                <a:cs typeface="Arial" pitchFamily="34" charset="0"/>
              </a:rPr>
              <a:t> 2-Feb-16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 </a:t>
            </a:r>
            <a:endParaRPr kumimoji="0" lang="en-US" alt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 Box 198"/>
          <p:cNvSpPr txBox="1">
            <a:spLocks noChangeArrowheads="1"/>
          </p:cNvSpPr>
          <p:nvPr/>
        </p:nvSpPr>
        <p:spPr bwMode="auto">
          <a:xfrm>
            <a:off x="7239000" y="914400"/>
            <a:ext cx="253306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400" b="1" dirty="0">
                <a:latin typeface="Arial" pitchFamily="34" charset="0"/>
                <a:cs typeface="Arial" pitchFamily="34" charset="0"/>
              </a:rPr>
              <a:t> 20-Feb-17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   </a:t>
            </a:r>
            <a:endParaRPr kumimoji="0" lang="en-US" alt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533400" y="5562600"/>
          <a:ext cx="11125201" cy="631060"/>
        </p:xfrm>
        <a:graphic>
          <a:graphicData uri="http://schemas.openxmlformats.org/drawingml/2006/table">
            <a:tbl>
              <a:tblPr/>
              <a:tblGrid>
                <a:gridCol w="541318"/>
                <a:gridCol w="879640"/>
                <a:gridCol w="890918"/>
                <a:gridCol w="969860"/>
                <a:gridCol w="1480164"/>
                <a:gridCol w="1141842"/>
                <a:gridCol w="541318"/>
                <a:gridCol w="541318"/>
                <a:gridCol w="586427"/>
                <a:gridCol w="541318"/>
                <a:gridCol w="625898"/>
                <a:gridCol w="532859"/>
                <a:gridCol w="1311003"/>
                <a:gridCol w="541318"/>
              </a:tblGrid>
              <a:tr h="160000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WGS84-Datum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96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Area_Ha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160000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21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CHITTOOR EAST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SATYAVEDU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BEERAKUPPAM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BHUPATHEESWARAPURAM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Tripuranthakapuram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272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OF TO NF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22.4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79.87631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13.5342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Picture 1"/>
          <p:cNvPicPr>
            <a:picLocks noChangeAspect="1" noChangeArrowheads="1"/>
          </p:cNvPicPr>
          <p:nvPr/>
        </p:nvPicPr>
        <p:blipFill>
          <a:blip r:embed="rId2"/>
          <a:srcRect l="32796" t="25000" r="27379" b="21875"/>
          <a:stretch>
            <a:fillRect/>
          </a:stretch>
        </p:blipFill>
        <p:spPr bwMode="auto">
          <a:xfrm>
            <a:off x="457200" y="1524000"/>
            <a:ext cx="4368800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3"/>
          <a:srcRect l="35944" t="23958" r="20132" b="26042"/>
          <a:stretch>
            <a:fillRect/>
          </a:stretch>
        </p:blipFill>
        <p:spPr bwMode="auto">
          <a:xfrm>
            <a:off x="6267450" y="1524000"/>
            <a:ext cx="5238750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 Box 198"/>
          <p:cNvSpPr txBox="1">
            <a:spLocks noChangeArrowheads="1"/>
          </p:cNvSpPr>
          <p:nvPr/>
        </p:nvSpPr>
        <p:spPr bwMode="auto">
          <a:xfrm>
            <a:off x="1600200" y="838200"/>
            <a:ext cx="233429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400" b="1" dirty="0">
                <a:latin typeface="Arial" pitchFamily="34" charset="0"/>
                <a:cs typeface="Arial" pitchFamily="34" charset="0"/>
              </a:rPr>
              <a:t> 2-Feb-16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 </a:t>
            </a:r>
            <a:endParaRPr kumimoji="0" lang="en-US" alt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 Box 198"/>
          <p:cNvSpPr txBox="1">
            <a:spLocks noChangeArrowheads="1"/>
          </p:cNvSpPr>
          <p:nvPr/>
        </p:nvSpPr>
        <p:spPr bwMode="auto">
          <a:xfrm>
            <a:off x="7239000" y="914400"/>
            <a:ext cx="253306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400" b="1" dirty="0">
                <a:latin typeface="Arial" pitchFamily="34" charset="0"/>
                <a:cs typeface="Arial" pitchFamily="34" charset="0"/>
              </a:rPr>
              <a:t> 20-Feb-17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   </a:t>
            </a:r>
            <a:endParaRPr kumimoji="0" lang="en-US" alt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609600" y="5638800"/>
          <a:ext cx="11577989" cy="622160"/>
        </p:xfrm>
        <a:graphic>
          <a:graphicData uri="http://schemas.openxmlformats.org/drawingml/2006/table">
            <a:tbl>
              <a:tblPr/>
              <a:tblGrid>
                <a:gridCol w="559856"/>
                <a:gridCol w="909765"/>
                <a:gridCol w="921428"/>
                <a:gridCol w="1003075"/>
                <a:gridCol w="1530855"/>
                <a:gridCol w="1180946"/>
                <a:gridCol w="559856"/>
                <a:gridCol w="559856"/>
                <a:gridCol w="606510"/>
                <a:gridCol w="559856"/>
                <a:gridCol w="647333"/>
                <a:gridCol w="551108"/>
                <a:gridCol w="1355900"/>
                <a:gridCol w="631645"/>
              </a:tblGrid>
              <a:tr h="160000"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WGS84-Datum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96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Area_Ha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160000"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22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CHITTOOR EAST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SATYAVEDU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KAMBAKKAM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KADUR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Kadur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333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32.76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79.96289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13.64482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7" name="Picture 1"/>
          <p:cNvPicPr>
            <a:picLocks noChangeAspect="1" noChangeArrowheads="1"/>
          </p:cNvPicPr>
          <p:nvPr/>
        </p:nvPicPr>
        <p:blipFill>
          <a:blip r:embed="rId2"/>
          <a:srcRect l="34553" t="26042" r="27379" b="28125"/>
          <a:stretch>
            <a:fillRect/>
          </a:stretch>
        </p:blipFill>
        <p:spPr bwMode="auto">
          <a:xfrm>
            <a:off x="6781800" y="1447800"/>
            <a:ext cx="4953000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3"/>
          <a:srcRect l="38872" t="29166" r="20718" b="27083"/>
          <a:stretch>
            <a:fillRect/>
          </a:stretch>
        </p:blipFill>
        <p:spPr bwMode="auto">
          <a:xfrm>
            <a:off x="381000" y="1600200"/>
            <a:ext cx="52578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 Box 198"/>
          <p:cNvSpPr txBox="1">
            <a:spLocks noChangeArrowheads="1"/>
          </p:cNvSpPr>
          <p:nvPr/>
        </p:nvSpPr>
        <p:spPr bwMode="auto">
          <a:xfrm>
            <a:off x="1600200" y="838200"/>
            <a:ext cx="233429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400" b="1" dirty="0">
                <a:latin typeface="Arial" pitchFamily="34" charset="0"/>
                <a:cs typeface="Arial" pitchFamily="34" charset="0"/>
              </a:rPr>
              <a:t> 2-Feb-16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 </a:t>
            </a:r>
            <a:endParaRPr kumimoji="0" lang="en-US" alt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 Box 198"/>
          <p:cNvSpPr txBox="1">
            <a:spLocks noChangeArrowheads="1"/>
          </p:cNvSpPr>
          <p:nvPr/>
        </p:nvSpPr>
        <p:spPr bwMode="auto">
          <a:xfrm>
            <a:off x="7239000" y="914400"/>
            <a:ext cx="253306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400" b="1" dirty="0">
                <a:latin typeface="Arial" pitchFamily="34" charset="0"/>
                <a:cs typeface="Arial" pitchFamily="34" charset="0"/>
              </a:rPr>
              <a:t> 20-Feb-17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   </a:t>
            </a:r>
            <a:endParaRPr kumimoji="0" lang="en-US" alt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380999" y="5638800"/>
          <a:ext cx="11288021" cy="838199"/>
        </p:xfrm>
        <a:graphic>
          <a:graphicData uri="http://schemas.openxmlformats.org/drawingml/2006/table">
            <a:tbl>
              <a:tblPr/>
              <a:tblGrid>
                <a:gridCol w="545026"/>
                <a:gridCol w="885666"/>
                <a:gridCol w="897020"/>
                <a:gridCol w="976503"/>
                <a:gridCol w="1490302"/>
                <a:gridCol w="1149662"/>
                <a:gridCol w="545026"/>
                <a:gridCol w="545026"/>
                <a:gridCol w="590443"/>
                <a:gridCol w="545026"/>
                <a:gridCol w="630185"/>
                <a:gridCol w="536509"/>
                <a:gridCol w="1319982"/>
                <a:gridCol w="631645"/>
              </a:tblGrid>
              <a:tr h="170203"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WGS84-Datum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399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Area_Ha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333998"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23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CHITTOOR EAST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SATYAVEDU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KAMBAKKAM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PANDUR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Kambakam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267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8.13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79.90907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13.56256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Peddapanduru Yc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Picture 1"/>
          <p:cNvPicPr>
            <a:picLocks noChangeAspect="1" noChangeArrowheads="1"/>
          </p:cNvPicPr>
          <p:nvPr/>
        </p:nvPicPr>
        <p:blipFill>
          <a:blip r:embed="rId2"/>
          <a:srcRect l="31625" t="33333" r="26208" b="16667"/>
          <a:stretch>
            <a:fillRect/>
          </a:stretch>
        </p:blipFill>
        <p:spPr bwMode="auto">
          <a:xfrm>
            <a:off x="6553200" y="1600200"/>
            <a:ext cx="548640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3"/>
          <a:srcRect l="30673" t="31250" r="29502" b="18750"/>
          <a:stretch>
            <a:fillRect/>
          </a:stretch>
        </p:blipFill>
        <p:spPr bwMode="auto">
          <a:xfrm>
            <a:off x="152400" y="1600200"/>
            <a:ext cx="518160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 Box 198"/>
          <p:cNvSpPr txBox="1">
            <a:spLocks noChangeArrowheads="1"/>
          </p:cNvSpPr>
          <p:nvPr/>
        </p:nvSpPr>
        <p:spPr bwMode="auto">
          <a:xfrm>
            <a:off x="1600200" y="838200"/>
            <a:ext cx="233429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400" b="1" dirty="0">
                <a:latin typeface="Arial" pitchFamily="34" charset="0"/>
                <a:cs typeface="Arial" pitchFamily="34" charset="0"/>
              </a:rPr>
              <a:t> 2-Feb-16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 </a:t>
            </a:r>
            <a:endParaRPr kumimoji="0" lang="en-US" alt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 Box 198"/>
          <p:cNvSpPr txBox="1">
            <a:spLocks noChangeArrowheads="1"/>
          </p:cNvSpPr>
          <p:nvPr/>
        </p:nvSpPr>
        <p:spPr bwMode="auto">
          <a:xfrm>
            <a:off x="7239000" y="914400"/>
            <a:ext cx="253306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400" b="1" dirty="0">
                <a:latin typeface="Arial" pitchFamily="34" charset="0"/>
                <a:cs typeface="Arial" pitchFamily="34" charset="0"/>
              </a:rPr>
              <a:t> 20-Feb-17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   </a:t>
            </a:r>
            <a:endParaRPr kumimoji="0" lang="en-US" alt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457200" y="5791200"/>
          <a:ext cx="11650484" cy="622160"/>
        </p:xfrm>
        <a:graphic>
          <a:graphicData uri="http://schemas.openxmlformats.org/drawingml/2006/table">
            <a:tbl>
              <a:tblPr/>
              <a:tblGrid>
                <a:gridCol w="563564"/>
                <a:gridCol w="915790"/>
                <a:gridCol w="927531"/>
                <a:gridCol w="1009718"/>
                <a:gridCol w="1540993"/>
                <a:gridCol w="1188767"/>
                <a:gridCol w="563564"/>
                <a:gridCol w="563564"/>
                <a:gridCol w="610526"/>
                <a:gridCol w="563564"/>
                <a:gridCol w="651620"/>
                <a:gridCol w="554758"/>
                <a:gridCol w="1364880"/>
                <a:gridCol w="631645"/>
              </a:tblGrid>
              <a:tr h="160000"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WGS84-Datum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96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Area_Ha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160000"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24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CHITTOOR EAST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SATYAVEDU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BEERAKUPPAM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S.K.MADUGU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Tripuranthakapuram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280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NF TO SF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5.18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79.81231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13.467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/>
          <a:srcRect l="33382" t="27083" r="19766" b="14583"/>
          <a:stretch>
            <a:fillRect/>
          </a:stretch>
        </p:blipFill>
        <p:spPr bwMode="auto">
          <a:xfrm>
            <a:off x="228600" y="1371600"/>
            <a:ext cx="5257800" cy="36804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63" name="Picture 3"/>
          <p:cNvPicPr>
            <a:picLocks noChangeAspect="1" noChangeArrowheads="1"/>
          </p:cNvPicPr>
          <p:nvPr/>
        </p:nvPicPr>
        <p:blipFill>
          <a:blip r:embed="rId3"/>
          <a:srcRect l="36530" t="23958" r="13104" b="13542"/>
          <a:stretch>
            <a:fillRect/>
          </a:stretch>
        </p:blipFill>
        <p:spPr bwMode="auto">
          <a:xfrm>
            <a:off x="6324600" y="1447800"/>
            <a:ext cx="5181600" cy="36150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 Box 198"/>
          <p:cNvSpPr txBox="1">
            <a:spLocks noChangeArrowheads="1"/>
          </p:cNvSpPr>
          <p:nvPr/>
        </p:nvSpPr>
        <p:spPr bwMode="auto">
          <a:xfrm>
            <a:off x="1600200" y="838200"/>
            <a:ext cx="233429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400" b="1" dirty="0">
                <a:latin typeface="Arial" pitchFamily="34" charset="0"/>
                <a:cs typeface="Arial" pitchFamily="34" charset="0"/>
              </a:rPr>
              <a:t> 2-Feb-16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 </a:t>
            </a:r>
            <a:endParaRPr kumimoji="0" lang="en-US" alt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 Box 198"/>
          <p:cNvSpPr txBox="1">
            <a:spLocks noChangeArrowheads="1"/>
          </p:cNvSpPr>
          <p:nvPr/>
        </p:nvSpPr>
        <p:spPr bwMode="auto">
          <a:xfrm>
            <a:off x="7239000" y="914400"/>
            <a:ext cx="253306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400" b="1" dirty="0">
                <a:latin typeface="Arial" pitchFamily="34" charset="0"/>
                <a:cs typeface="Arial" pitchFamily="34" charset="0"/>
              </a:rPr>
              <a:t> 20-Feb-17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   </a:t>
            </a:r>
            <a:endParaRPr kumimoji="0" lang="en-US" alt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838200" y="5715000"/>
          <a:ext cx="11048998" cy="787040"/>
        </p:xfrm>
        <a:graphic>
          <a:graphicData uri="http://schemas.openxmlformats.org/drawingml/2006/table">
            <a:tbl>
              <a:tblPr/>
              <a:tblGrid>
                <a:gridCol w="537610"/>
                <a:gridCol w="873615"/>
                <a:gridCol w="884815"/>
                <a:gridCol w="963217"/>
                <a:gridCol w="1470026"/>
                <a:gridCol w="1134021"/>
                <a:gridCol w="537610"/>
                <a:gridCol w="537610"/>
                <a:gridCol w="582410"/>
                <a:gridCol w="537610"/>
                <a:gridCol w="621611"/>
                <a:gridCol w="529210"/>
                <a:gridCol w="1302023"/>
                <a:gridCol w="537610"/>
              </a:tblGrid>
              <a:tr h="126736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WGS84-Datum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939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Area_Ha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126736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25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CHITTOOR EAST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SATYAVEDU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BEERAKUPPAM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VANNELURU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Vanallur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324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35.58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79.88812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13.49371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6736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27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CHITTOOR EAST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SATYAVEDU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BEERAKUPPAM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VANNELURU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Vanallur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324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NF TO SF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1.5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79.89208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13.49506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 l="33382" t="27083" r="19766" b="14583"/>
          <a:stretch>
            <a:fillRect/>
          </a:stretch>
        </p:blipFill>
        <p:spPr bwMode="auto">
          <a:xfrm>
            <a:off x="228600" y="1371600"/>
            <a:ext cx="5257800" cy="36804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/>
          <a:srcRect l="36530" t="23958" r="13104" b="13542"/>
          <a:stretch>
            <a:fillRect/>
          </a:stretch>
        </p:blipFill>
        <p:spPr bwMode="auto">
          <a:xfrm>
            <a:off x="6324600" y="1447800"/>
            <a:ext cx="5181600" cy="36150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 Box 198"/>
          <p:cNvSpPr txBox="1">
            <a:spLocks noChangeArrowheads="1"/>
          </p:cNvSpPr>
          <p:nvPr/>
        </p:nvSpPr>
        <p:spPr bwMode="auto">
          <a:xfrm>
            <a:off x="1600200" y="838200"/>
            <a:ext cx="233429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400" b="1" dirty="0">
                <a:latin typeface="Arial" pitchFamily="34" charset="0"/>
                <a:cs typeface="Arial" pitchFamily="34" charset="0"/>
              </a:rPr>
              <a:t> 2-Feb-16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 </a:t>
            </a:r>
            <a:endParaRPr kumimoji="0" lang="en-US" alt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 Box 198"/>
          <p:cNvSpPr txBox="1">
            <a:spLocks noChangeArrowheads="1"/>
          </p:cNvSpPr>
          <p:nvPr/>
        </p:nvSpPr>
        <p:spPr bwMode="auto">
          <a:xfrm>
            <a:off x="7239000" y="914400"/>
            <a:ext cx="253306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400" b="1" dirty="0">
                <a:latin typeface="Arial" pitchFamily="34" charset="0"/>
                <a:cs typeface="Arial" pitchFamily="34" charset="0"/>
              </a:rPr>
              <a:t> 20-Feb-17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   </a:t>
            </a:r>
            <a:endParaRPr kumimoji="0" lang="en-US" alt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838200" y="5715000"/>
          <a:ext cx="11048998" cy="787040"/>
        </p:xfrm>
        <a:graphic>
          <a:graphicData uri="http://schemas.openxmlformats.org/drawingml/2006/table">
            <a:tbl>
              <a:tblPr/>
              <a:tblGrid>
                <a:gridCol w="537610"/>
                <a:gridCol w="873615"/>
                <a:gridCol w="884815"/>
                <a:gridCol w="963217"/>
                <a:gridCol w="1470026"/>
                <a:gridCol w="1134021"/>
                <a:gridCol w="537610"/>
                <a:gridCol w="537610"/>
                <a:gridCol w="582410"/>
                <a:gridCol w="537610"/>
                <a:gridCol w="621611"/>
                <a:gridCol w="529210"/>
                <a:gridCol w="1302023"/>
                <a:gridCol w="537610"/>
              </a:tblGrid>
              <a:tr h="126736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WGS84-Datum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939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Area_Ha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126736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25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CHITTOOR EAST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SATYAVEDU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BEERAKUPPAM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VANNELURU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Vanallur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324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35.58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79.88812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13.49371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6736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27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CHITTOOR EAST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SATYAVEDU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BEERAKUPPAM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VANNELURU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Vanallur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324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NF TO SF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1.5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79.89208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13.49506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Picture 1"/>
          <p:cNvPicPr>
            <a:picLocks noChangeAspect="1" noChangeArrowheads="1"/>
          </p:cNvPicPr>
          <p:nvPr/>
        </p:nvPicPr>
        <p:blipFill>
          <a:blip r:embed="rId2"/>
          <a:srcRect l="38067" t="30209" r="23865" b="21875"/>
          <a:stretch>
            <a:fillRect/>
          </a:stretch>
        </p:blipFill>
        <p:spPr bwMode="auto">
          <a:xfrm>
            <a:off x="6858000" y="1828800"/>
            <a:ext cx="4953000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3"/>
          <a:srcRect l="31845" t="31250" r="28331" b="21875"/>
          <a:stretch>
            <a:fillRect/>
          </a:stretch>
        </p:blipFill>
        <p:spPr bwMode="auto">
          <a:xfrm>
            <a:off x="685800" y="1905000"/>
            <a:ext cx="51816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 Box 198"/>
          <p:cNvSpPr txBox="1">
            <a:spLocks noChangeArrowheads="1"/>
          </p:cNvSpPr>
          <p:nvPr/>
        </p:nvSpPr>
        <p:spPr bwMode="auto">
          <a:xfrm>
            <a:off x="1600200" y="838200"/>
            <a:ext cx="233429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400" b="1" dirty="0">
                <a:latin typeface="Arial" pitchFamily="34" charset="0"/>
                <a:cs typeface="Arial" pitchFamily="34" charset="0"/>
              </a:rPr>
              <a:t> 2-Feb-16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 </a:t>
            </a:r>
            <a:endParaRPr kumimoji="0" lang="en-US" alt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 Box 198"/>
          <p:cNvSpPr txBox="1">
            <a:spLocks noChangeArrowheads="1"/>
          </p:cNvSpPr>
          <p:nvPr/>
        </p:nvSpPr>
        <p:spPr bwMode="auto">
          <a:xfrm>
            <a:off x="7239000" y="914400"/>
            <a:ext cx="253306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400" b="1" dirty="0">
                <a:latin typeface="Arial" pitchFamily="34" charset="0"/>
                <a:cs typeface="Arial" pitchFamily="34" charset="0"/>
              </a:rPr>
              <a:t> 20-Feb-17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   </a:t>
            </a:r>
            <a:endParaRPr kumimoji="0" lang="en-US" alt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609600" y="5715000"/>
          <a:ext cx="11125201" cy="818880"/>
        </p:xfrm>
        <a:graphic>
          <a:graphicData uri="http://schemas.openxmlformats.org/drawingml/2006/table">
            <a:tbl>
              <a:tblPr/>
              <a:tblGrid>
                <a:gridCol w="541318"/>
                <a:gridCol w="879640"/>
                <a:gridCol w="890918"/>
                <a:gridCol w="969860"/>
                <a:gridCol w="1480164"/>
                <a:gridCol w="1141842"/>
                <a:gridCol w="541318"/>
                <a:gridCol w="541318"/>
                <a:gridCol w="586427"/>
                <a:gridCol w="541318"/>
                <a:gridCol w="625898"/>
                <a:gridCol w="532859"/>
                <a:gridCol w="1311003"/>
                <a:gridCol w="541318"/>
              </a:tblGrid>
              <a:tr h="160000"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WGS84-Datum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96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Area_Ha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160000"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26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CHITTOOR EAST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SATYAVEDU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BEERAKUPPAM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VANNELURU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Vanallur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324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OF TO NF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1.93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79.90058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13.49814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9" name="Picture 1"/>
          <p:cNvPicPr>
            <a:picLocks noChangeAspect="1" noChangeArrowheads="1"/>
          </p:cNvPicPr>
          <p:nvPr/>
        </p:nvPicPr>
        <p:blipFill>
          <a:blip r:embed="rId2"/>
          <a:srcRect l="36896" t="29167" r="24451" b="26042"/>
          <a:stretch>
            <a:fillRect/>
          </a:stretch>
        </p:blipFill>
        <p:spPr bwMode="auto">
          <a:xfrm>
            <a:off x="6553200" y="1600200"/>
            <a:ext cx="5029200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 l="37116" t="29167" r="24817" b="28125"/>
          <a:stretch>
            <a:fillRect/>
          </a:stretch>
        </p:blipFill>
        <p:spPr bwMode="auto">
          <a:xfrm>
            <a:off x="228600" y="1600200"/>
            <a:ext cx="495300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 Box 198"/>
          <p:cNvSpPr txBox="1">
            <a:spLocks noChangeArrowheads="1"/>
          </p:cNvSpPr>
          <p:nvPr/>
        </p:nvSpPr>
        <p:spPr bwMode="auto">
          <a:xfrm>
            <a:off x="1600200" y="838200"/>
            <a:ext cx="233429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400" b="1" dirty="0">
                <a:latin typeface="Arial" pitchFamily="34" charset="0"/>
                <a:cs typeface="Arial" pitchFamily="34" charset="0"/>
              </a:rPr>
              <a:t> 2-Feb-16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 </a:t>
            </a:r>
            <a:endParaRPr kumimoji="0" lang="en-US" alt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 Box 198"/>
          <p:cNvSpPr txBox="1">
            <a:spLocks noChangeArrowheads="1"/>
          </p:cNvSpPr>
          <p:nvPr/>
        </p:nvSpPr>
        <p:spPr bwMode="auto">
          <a:xfrm>
            <a:off x="7239000" y="914400"/>
            <a:ext cx="253306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400" b="1" dirty="0">
                <a:latin typeface="Arial" pitchFamily="34" charset="0"/>
                <a:cs typeface="Arial" pitchFamily="34" charset="0"/>
              </a:rPr>
              <a:t> 20-Feb-17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   </a:t>
            </a:r>
            <a:endParaRPr kumimoji="0" lang="en-US" alt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381000" y="5334000"/>
          <a:ext cx="11433004" cy="622160"/>
        </p:xfrm>
        <a:graphic>
          <a:graphicData uri="http://schemas.openxmlformats.org/drawingml/2006/table">
            <a:tbl>
              <a:tblPr/>
              <a:tblGrid>
                <a:gridCol w="552441"/>
                <a:gridCol w="897715"/>
                <a:gridCol w="909224"/>
                <a:gridCol w="989789"/>
                <a:gridCol w="1510578"/>
                <a:gridCol w="1165304"/>
                <a:gridCol w="552441"/>
                <a:gridCol w="552441"/>
                <a:gridCol w="598476"/>
                <a:gridCol w="552441"/>
                <a:gridCol w="638759"/>
                <a:gridCol w="543809"/>
                <a:gridCol w="1337941"/>
                <a:gridCol w="631645"/>
              </a:tblGrid>
              <a:tr h="160000"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WGS84-Datum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96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Area_Ha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160000"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28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CHITTOOR EAST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SRIKALAHASTI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RAGIGUNTA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ADAVARAM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Adavaram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217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2.21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79.68681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13.55553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8" name="Picture 4"/>
          <p:cNvPicPr>
            <a:picLocks noChangeAspect="1" noChangeArrowheads="1"/>
          </p:cNvPicPr>
          <p:nvPr/>
        </p:nvPicPr>
        <p:blipFill>
          <a:blip r:embed="rId2"/>
          <a:srcRect l="28697" t="34375" r="26794" b="18750"/>
          <a:stretch>
            <a:fillRect/>
          </a:stretch>
        </p:blipFill>
        <p:spPr bwMode="auto">
          <a:xfrm>
            <a:off x="6553200" y="1600200"/>
            <a:ext cx="57912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989" name="Picture 5"/>
          <p:cNvPicPr>
            <a:picLocks noChangeAspect="1" noChangeArrowheads="1"/>
          </p:cNvPicPr>
          <p:nvPr/>
        </p:nvPicPr>
        <p:blipFill>
          <a:blip r:embed="rId3"/>
          <a:srcRect l="24231" t="33333" r="33602" b="18750"/>
          <a:stretch>
            <a:fillRect/>
          </a:stretch>
        </p:blipFill>
        <p:spPr bwMode="auto">
          <a:xfrm>
            <a:off x="228600" y="1600200"/>
            <a:ext cx="5486400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 Box 198"/>
          <p:cNvSpPr txBox="1">
            <a:spLocks noChangeArrowheads="1"/>
          </p:cNvSpPr>
          <p:nvPr/>
        </p:nvSpPr>
        <p:spPr bwMode="auto">
          <a:xfrm>
            <a:off x="1600200" y="838200"/>
            <a:ext cx="233429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400" b="1" dirty="0">
                <a:latin typeface="Arial" pitchFamily="34" charset="0"/>
                <a:cs typeface="Arial" pitchFamily="34" charset="0"/>
              </a:rPr>
              <a:t> 2-Feb-16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 </a:t>
            </a:r>
            <a:endParaRPr kumimoji="0" lang="en-US" alt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 Box 198"/>
          <p:cNvSpPr txBox="1">
            <a:spLocks noChangeArrowheads="1"/>
          </p:cNvSpPr>
          <p:nvPr/>
        </p:nvSpPr>
        <p:spPr bwMode="auto">
          <a:xfrm>
            <a:off x="7239000" y="914400"/>
            <a:ext cx="253306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400" b="1" dirty="0">
                <a:latin typeface="Arial" pitchFamily="34" charset="0"/>
                <a:cs typeface="Arial" pitchFamily="34" charset="0"/>
              </a:rPr>
              <a:t> 20-Feb-17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   </a:t>
            </a:r>
            <a:endParaRPr kumimoji="0" lang="en-US" alt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533400" y="5791200"/>
          <a:ext cx="11430002" cy="658860"/>
        </p:xfrm>
        <a:graphic>
          <a:graphicData uri="http://schemas.openxmlformats.org/drawingml/2006/table">
            <a:tbl>
              <a:tblPr/>
              <a:tblGrid>
                <a:gridCol w="556149"/>
                <a:gridCol w="903740"/>
                <a:gridCol w="915326"/>
                <a:gridCol w="996432"/>
                <a:gridCol w="1520716"/>
                <a:gridCol w="1173125"/>
                <a:gridCol w="556149"/>
                <a:gridCol w="556149"/>
                <a:gridCol w="602493"/>
                <a:gridCol w="556149"/>
                <a:gridCol w="643046"/>
                <a:gridCol w="547458"/>
                <a:gridCol w="1346921"/>
                <a:gridCol w="556149"/>
              </a:tblGrid>
              <a:tr h="160000"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WGS84-Datum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96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Area_Ha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160000"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29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CHITTOOR EAST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SRIKALAHASTI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SRIKALAHASTI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ANJUR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Anjur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251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NF TO SF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79.80377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13.63776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2"/>
          <a:srcRect l="31625" t="29167" r="26208" b="20833"/>
          <a:stretch>
            <a:fillRect/>
          </a:stretch>
        </p:blipFill>
        <p:spPr bwMode="auto">
          <a:xfrm>
            <a:off x="6477000" y="1295400"/>
            <a:ext cx="5257800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/>
          <a:srcRect l="35359" t="30208" r="22474" b="19791"/>
          <a:stretch>
            <a:fillRect/>
          </a:stretch>
        </p:blipFill>
        <p:spPr bwMode="auto">
          <a:xfrm>
            <a:off x="228600" y="1295400"/>
            <a:ext cx="5334000" cy="355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 Box 198"/>
          <p:cNvSpPr txBox="1">
            <a:spLocks noChangeArrowheads="1"/>
          </p:cNvSpPr>
          <p:nvPr/>
        </p:nvSpPr>
        <p:spPr bwMode="auto">
          <a:xfrm>
            <a:off x="1828800" y="533400"/>
            <a:ext cx="232467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400" dirty="0"/>
              <a:t> </a:t>
            </a:r>
            <a:r>
              <a:rPr lang="en-US" sz="1400" b="1" dirty="0">
                <a:latin typeface="Arial" pitchFamily="34" charset="0"/>
                <a:cs typeface="Arial" pitchFamily="34" charset="0"/>
              </a:rPr>
              <a:t>4-Jan-16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 </a:t>
            </a:r>
            <a:endParaRPr kumimoji="0" lang="en-US" alt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 Box 198"/>
          <p:cNvSpPr txBox="1">
            <a:spLocks noChangeArrowheads="1"/>
          </p:cNvSpPr>
          <p:nvPr/>
        </p:nvSpPr>
        <p:spPr bwMode="auto">
          <a:xfrm>
            <a:off x="7467600" y="609600"/>
            <a:ext cx="244464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400" dirty="0"/>
              <a:t> </a:t>
            </a:r>
            <a:r>
              <a:rPr lang="en-US" sz="1400" b="1" dirty="0">
                <a:latin typeface="Arial" pitchFamily="34" charset="0"/>
                <a:cs typeface="Arial" pitchFamily="34" charset="0"/>
              </a:rPr>
              <a:t>11-Nov-16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 </a:t>
            </a:r>
            <a:endParaRPr kumimoji="0" lang="en-US" alt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685800" y="5638800"/>
          <a:ext cx="11201401" cy="787040"/>
        </p:xfrm>
        <a:graphic>
          <a:graphicData uri="http://schemas.openxmlformats.org/drawingml/2006/table">
            <a:tbl>
              <a:tblPr/>
              <a:tblGrid>
                <a:gridCol w="545026"/>
                <a:gridCol w="885665"/>
                <a:gridCol w="897020"/>
                <a:gridCol w="976503"/>
                <a:gridCol w="1490302"/>
                <a:gridCol w="1149662"/>
                <a:gridCol w="545026"/>
                <a:gridCol w="545026"/>
                <a:gridCol w="590443"/>
                <a:gridCol w="545026"/>
                <a:gridCol w="630185"/>
                <a:gridCol w="536509"/>
                <a:gridCol w="1319982"/>
                <a:gridCol w="545026"/>
              </a:tblGrid>
              <a:tr h="142578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WGS84-Datum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806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Area_Ha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142578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CHITTOOR EAST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CHITTOOR EAST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PENUMUR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PATHAGUNTA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Panapakam Extn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437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OF TO NF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4.68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79.21562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13.43064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Nachukur Bc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2578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CHITTOOR EAST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CHITTOOR EAST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PENUMUR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PATHAGUNTA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Panapakam Extn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437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7.44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79.21771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13.43415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Diguvakanikapuram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7" name="Picture 1"/>
          <p:cNvPicPr>
            <a:picLocks noChangeAspect="1" noChangeArrowheads="1"/>
          </p:cNvPicPr>
          <p:nvPr/>
        </p:nvPicPr>
        <p:blipFill>
          <a:blip r:embed="rId2"/>
          <a:srcRect l="32796" t="29166" r="28551" b="21875"/>
          <a:stretch>
            <a:fillRect/>
          </a:stretch>
        </p:blipFill>
        <p:spPr bwMode="auto">
          <a:xfrm>
            <a:off x="457200" y="1828800"/>
            <a:ext cx="5029200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3"/>
          <a:srcRect l="34187" t="28125" r="27160" b="21875"/>
          <a:stretch>
            <a:fillRect/>
          </a:stretch>
        </p:blipFill>
        <p:spPr bwMode="auto">
          <a:xfrm>
            <a:off x="6934200" y="1752600"/>
            <a:ext cx="502920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 Box 198"/>
          <p:cNvSpPr txBox="1">
            <a:spLocks noChangeArrowheads="1"/>
          </p:cNvSpPr>
          <p:nvPr/>
        </p:nvSpPr>
        <p:spPr bwMode="auto">
          <a:xfrm>
            <a:off x="1600200" y="838200"/>
            <a:ext cx="233429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400" b="1" dirty="0">
                <a:latin typeface="Arial" pitchFamily="34" charset="0"/>
                <a:cs typeface="Arial" pitchFamily="34" charset="0"/>
              </a:rPr>
              <a:t> 2-Feb-16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 </a:t>
            </a:r>
            <a:endParaRPr kumimoji="0" lang="en-US" alt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 Box 198"/>
          <p:cNvSpPr txBox="1">
            <a:spLocks noChangeArrowheads="1"/>
          </p:cNvSpPr>
          <p:nvPr/>
        </p:nvSpPr>
        <p:spPr bwMode="auto">
          <a:xfrm>
            <a:off x="7239000" y="914400"/>
            <a:ext cx="253306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400" b="1" dirty="0">
                <a:latin typeface="Arial" pitchFamily="34" charset="0"/>
                <a:cs typeface="Arial" pitchFamily="34" charset="0"/>
              </a:rPr>
              <a:t> 20-Feb-17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   </a:t>
            </a:r>
            <a:endParaRPr kumimoji="0" lang="en-US" alt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457200" y="5715000"/>
          <a:ext cx="11547827" cy="609600"/>
        </p:xfrm>
        <a:graphic>
          <a:graphicData uri="http://schemas.openxmlformats.org/drawingml/2006/table">
            <a:tbl>
              <a:tblPr/>
              <a:tblGrid>
                <a:gridCol w="559856"/>
                <a:gridCol w="909765"/>
                <a:gridCol w="921428"/>
                <a:gridCol w="1003075"/>
                <a:gridCol w="1530855"/>
                <a:gridCol w="1180946"/>
                <a:gridCol w="559856"/>
                <a:gridCol w="559856"/>
                <a:gridCol w="606510"/>
                <a:gridCol w="559856"/>
                <a:gridCol w="647333"/>
                <a:gridCol w="551108"/>
                <a:gridCol w="1355900"/>
                <a:gridCol w="601483"/>
              </a:tblGrid>
              <a:tr h="160000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WGS84-Datum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96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Area_Ha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160000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30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CHITTOOR EAST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SRIKALAHASTI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SRIKALAHASTI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KASARAM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Kasaram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199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22.45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79.70766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13.85953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Pillamedu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3" name="Picture 1"/>
          <p:cNvPicPr>
            <a:picLocks noChangeAspect="1" noChangeArrowheads="1"/>
          </p:cNvPicPr>
          <p:nvPr/>
        </p:nvPicPr>
        <p:blipFill>
          <a:blip r:embed="rId2"/>
          <a:srcRect l="33967" t="29167" r="27965" b="20833"/>
          <a:stretch>
            <a:fillRect/>
          </a:stretch>
        </p:blipFill>
        <p:spPr bwMode="auto">
          <a:xfrm>
            <a:off x="990600" y="1295400"/>
            <a:ext cx="495300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3"/>
          <a:srcRect l="35945" t="31250" r="25988" b="18749"/>
          <a:stretch>
            <a:fillRect/>
          </a:stretch>
        </p:blipFill>
        <p:spPr bwMode="auto">
          <a:xfrm>
            <a:off x="6858000" y="1371600"/>
            <a:ext cx="495300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 Box 198"/>
          <p:cNvSpPr txBox="1">
            <a:spLocks noChangeArrowheads="1"/>
          </p:cNvSpPr>
          <p:nvPr/>
        </p:nvSpPr>
        <p:spPr bwMode="auto">
          <a:xfrm>
            <a:off x="1600200" y="838200"/>
            <a:ext cx="233429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400" b="1" dirty="0">
                <a:latin typeface="Arial" pitchFamily="34" charset="0"/>
                <a:cs typeface="Arial" pitchFamily="34" charset="0"/>
              </a:rPr>
              <a:t> 2-Feb-16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 </a:t>
            </a:r>
            <a:endParaRPr kumimoji="0" lang="en-US" alt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 Box 198"/>
          <p:cNvSpPr txBox="1">
            <a:spLocks noChangeArrowheads="1"/>
          </p:cNvSpPr>
          <p:nvPr/>
        </p:nvSpPr>
        <p:spPr bwMode="auto">
          <a:xfrm>
            <a:off x="7239000" y="914400"/>
            <a:ext cx="250421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400" b="1" dirty="0">
                <a:latin typeface="Arial" pitchFamily="34" charset="0"/>
                <a:cs typeface="Arial" pitchFamily="34" charset="0"/>
              </a:rPr>
              <a:t> 23-Oct-16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   </a:t>
            </a:r>
            <a:endParaRPr kumimoji="0" lang="en-US" alt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609600" y="5562600"/>
          <a:ext cx="11506200" cy="787040"/>
        </p:xfrm>
        <a:graphic>
          <a:graphicData uri="http://schemas.openxmlformats.org/drawingml/2006/table">
            <a:tbl>
              <a:tblPr/>
              <a:tblGrid>
                <a:gridCol w="559856"/>
                <a:gridCol w="909765"/>
                <a:gridCol w="921428"/>
                <a:gridCol w="1003075"/>
                <a:gridCol w="1530855"/>
                <a:gridCol w="1180946"/>
                <a:gridCol w="559856"/>
                <a:gridCol w="559856"/>
                <a:gridCol w="606510"/>
                <a:gridCol w="559856"/>
                <a:gridCol w="647333"/>
                <a:gridCol w="551108"/>
                <a:gridCol w="1355900"/>
                <a:gridCol w="559856"/>
              </a:tblGrid>
              <a:tr h="158420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WGS84-Datum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67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Area_Ha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158420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31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CHITTOOR EAST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SRIKALAHASTI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SRIKALAHASTI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KASARAM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Kasaram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197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NF TO SF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40.64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79.68554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13.9094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Gottipudi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8420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32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CHITTOOR EAST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SRIKALAHASTI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SRIKALAHASTI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KASARAM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Kasaram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197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18.32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79.69062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13.91078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2"/>
          <a:srcRect l="33967" t="29167" r="27965" b="20833"/>
          <a:stretch>
            <a:fillRect/>
          </a:stretch>
        </p:blipFill>
        <p:spPr bwMode="auto">
          <a:xfrm>
            <a:off x="990600" y="1295400"/>
            <a:ext cx="495300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/>
          <a:srcRect l="35945" t="31250" r="25988" b="18749"/>
          <a:stretch>
            <a:fillRect/>
          </a:stretch>
        </p:blipFill>
        <p:spPr bwMode="auto">
          <a:xfrm>
            <a:off x="6858000" y="1371600"/>
            <a:ext cx="495300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 Box 198"/>
          <p:cNvSpPr txBox="1">
            <a:spLocks noChangeArrowheads="1"/>
          </p:cNvSpPr>
          <p:nvPr/>
        </p:nvSpPr>
        <p:spPr bwMode="auto">
          <a:xfrm>
            <a:off x="1600200" y="838200"/>
            <a:ext cx="233429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400" b="1" dirty="0">
                <a:latin typeface="Arial" pitchFamily="34" charset="0"/>
                <a:cs typeface="Arial" pitchFamily="34" charset="0"/>
              </a:rPr>
              <a:t> 2-Feb-16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 </a:t>
            </a:r>
            <a:endParaRPr kumimoji="0" lang="en-US" alt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 Box 198"/>
          <p:cNvSpPr txBox="1">
            <a:spLocks noChangeArrowheads="1"/>
          </p:cNvSpPr>
          <p:nvPr/>
        </p:nvSpPr>
        <p:spPr bwMode="auto">
          <a:xfrm>
            <a:off x="7239000" y="914400"/>
            <a:ext cx="250421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400" b="1" dirty="0">
                <a:latin typeface="Arial" pitchFamily="34" charset="0"/>
                <a:cs typeface="Arial" pitchFamily="34" charset="0"/>
              </a:rPr>
              <a:t> 23-Oct-16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   </a:t>
            </a:r>
            <a:endParaRPr kumimoji="0" lang="en-US" alt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609600" y="5562600"/>
          <a:ext cx="11506200" cy="787040"/>
        </p:xfrm>
        <a:graphic>
          <a:graphicData uri="http://schemas.openxmlformats.org/drawingml/2006/table">
            <a:tbl>
              <a:tblPr/>
              <a:tblGrid>
                <a:gridCol w="559856"/>
                <a:gridCol w="909765"/>
                <a:gridCol w="921428"/>
                <a:gridCol w="1003075"/>
                <a:gridCol w="1530855"/>
                <a:gridCol w="1180946"/>
                <a:gridCol w="559856"/>
                <a:gridCol w="559856"/>
                <a:gridCol w="606510"/>
                <a:gridCol w="559856"/>
                <a:gridCol w="647333"/>
                <a:gridCol w="551108"/>
                <a:gridCol w="1355900"/>
                <a:gridCol w="559856"/>
              </a:tblGrid>
              <a:tr h="158420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WGS84-Datum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67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Area_Ha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158420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31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CHITTOOR EAST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SRIKALAHASTI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SRIKALAHASTI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KASARAM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Kasaram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197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NF TO SF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40.64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79.68554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13.9094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Gottipudi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8420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32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CHITTOOR EAST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SRIKALAHASTI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SRIKALAHASTI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KASARAM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Kasaram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197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18.32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79.69062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13.91078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98"/>
          <p:cNvSpPr txBox="1">
            <a:spLocks noChangeArrowheads="1"/>
          </p:cNvSpPr>
          <p:nvPr/>
        </p:nvSpPr>
        <p:spPr bwMode="auto">
          <a:xfrm>
            <a:off x="1600200" y="838200"/>
            <a:ext cx="233429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400" b="1" dirty="0">
                <a:latin typeface="Arial" pitchFamily="34" charset="0"/>
                <a:cs typeface="Arial" pitchFamily="34" charset="0"/>
              </a:rPr>
              <a:t> 2-Feb-16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 </a:t>
            </a:r>
            <a:endParaRPr kumimoji="0" lang="en-US" alt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 Box 198"/>
          <p:cNvSpPr txBox="1">
            <a:spLocks noChangeArrowheads="1"/>
          </p:cNvSpPr>
          <p:nvPr/>
        </p:nvSpPr>
        <p:spPr bwMode="auto">
          <a:xfrm>
            <a:off x="7239000" y="914400"/>
            <a:ext cx="250421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400" b="1" dirty="0">
                <a:latin typeface="Arial" pitchFamily="34" charset="0"/>
                <a:cs typeface="Arial" pitchFamily="34" charset="0"/>
              </a:rPr>
              <a:t> 23-Oct-16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   </a:t>
            </a:r>
            <a:endParaRPr kumimoji="0" lang="en-US" alt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46084" name="Picture 4"/>
          <p:cNvPicPr>
            <a:picLocks noChangeAspect="1" noChangeArrowheads="1"/>
          </p:cNvPicPr>
          <p:nvPr/>
        </p:nvPicPr>
        <p:blipFill>
          <a:blip r:embed="rId2"/>
          <a:srcRect l="37482" t="27082" r="16252" b="21875"/>
          <a:stretch>
            <a:fillRect/>
          </a:stretch>
        </p:blipFill>
        <p:spPr bwMode="auto">
          <a:xfrm>
            <a:off x="6858000" y="1600200"/>
            <a:ext cx="5181600" cy="32139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6085" name="Picture 5"/>
          <p:cNvPicPr>
            <a:picLocks noChangeAspect="1" noChangeArrowheads="1"/>
          </p:cNvPicPr>
          <p:nvPr/>
        </p:nvPicPr>
        <p:blipFill>
          <a:blip r:embed="rId3"/>
          <a:srcRect l="35944" t="26042" r="19546" b="22917"/>
          <a:stretch>
            <a:fillRect/>
          </a:stretch>
        </p:blipFill>
        <p:spPr bwMode="auto">
          <a:xfrm>
            <a:off x="914400" y="1676400"/>
            <a:ext cx="4953000" cy="31933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533400" y="5867400"/>
          <a:ext cx="11430002" cy="742940"/>
        </p:xfrm>
        <a:graphic>
          <a:graphicData uri="http://schemas.openxmlformats.org/drawingml/2006/table">
            <a:tbl>
              <a:tblPr/>
              <a:tblGrid>
                <a:gridCol w="556149"/>
                <a:gridCol w="903740"/>
                <a:gridCol w="915326"/>
                <a:gridCol w="996432"/>
                <a:gridCol w="1520716"/>
                <a:gridCol w="1173125"/>
                <a:gridCol w="556149"/>
                <a:gridCol w="556149"/>
                <a:gridCol w="602493"/>
                <a:gridCol w="556149"/>
                <a:gridCol w="643046"/>
                <a:gridCol w="547458"/>
                <a:gridCol w="1346921"/>
                <a:gridCol w="556149"/>
              </a:tblGrid>
              <a:tr h="139359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WGS84-Datum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322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Area_Ha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273220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33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CHITTOOR EAST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SRIKALAHASTI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SRIKALAHASTI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KUKKAMBAKAM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Anjur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253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21.51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79.87481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13.63742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Nelavai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3" name="Picture 1"/>
          <p:cNvPicPr>
            <a:picLocks noChangeAspect="1" noChangeArrowheads="1"/>
          </p:cNvPicPr>
          <p:nvPr/>
        </p:nvPicPr>
        <p:blipFill>
          <a:blip r:embed="rId2"/>
          <a:srcRect l="24901" t="16917" r="19396" b="10428"/>
          <a:stretch>
            <a:fillRect/>
          </a:stretch>
        </p:blipFill>
        <p:spPr bwMode="auto">
          <a:xfrm>
            <a:off x="6477000" y="1676400"/>
            <a:ext cx="4572000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3"/>
          <a:srcRect l="32430" t="16073" r="9768" b="13790"/>
          <a:stretch>
            <a:fillRect/>
          </a:stretch>
        </p:blipFill>
        <p:spPr bwMode="auto">
          <a:xfrm>
            <a:off x="685800" y="1783920"/>
            <a:ext cx="4876800" cy="3326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 Box 198"/>
          <p:cNvSpPr txBox="1">
            <a:spLocks noChangeArrowheads="1"/>
          </p:cNvSpPr>
          <p:nvPr/>
        </p:nvSpPr>
        <p:spPr bwMode="auto">
          <a:xfrm>
            <a:off x="1600200" y="838200"/>
            <a:ext cx="240482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400" b="1" dirty="0">
                <a:latin typeface="Arial" pitchFamily="34" charset="0"/>
                <a:cs typeface="Arial" pitchFamily="34" charset="0"/>
              </a:rPr>
              <a:t> 24-Oct-15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 </a:t>
            </a:r>
            <a:endParaRPr kumimoji="0" lang="en-US" alt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 Box 198"/>
          <p:cNvSpPr txBox="1">
            <a:spLocks noChangeArrowheads="1"/>
          </p:cNvSpPr>
          <p:nvPr/>
        </p:nvSpPr>
        <p:spPr bwMode="auto">
          <a:xfrm>
            <a:off x="7239000" y="914400"/>
            <a:ext cx="250421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400" b="1" dirty="0">
                <a:latin typeface="Arial" pitchFamily="34" charset="0"/>
                <a:cs typeface="Arial" pitchFamily="34" charset="0"/>
              </a:rPr>
              <a:t> 18-Oct-16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   </a:t>
            </a:r>
            <a:endParaRPr kumimoji="0" lang="en-US" alt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457200" y="5562600"/>
          <a:ext cx="11577989" cy="585960"/>
        </p:xfrm>
        <a:graphic>
          <a:graphicData uri="http://schemas.openxmlformats.org/drawingml/2006/table">
            <a:tbl>
              <a:tblPr/>
              <a:tblGrid>
                <a:gridCol w="559856"/>
                <a:gridCol w="909765"/>
                <a:gridCol w="921428"/>
                <a:gridCol w="1003075"/>
                <a:gridCol w="1530855"/>
                <a:gridCol w="1180946"/>
                <a:gridCol w="559856"/>
                <a:gridCol w="559856"/>
                <a:gridCol w="606510"/>
                <a:gridCol w="559856"/>
                <a:gridCol w="647333"/>
                <a:gridCol w="551108"/>
                <a:gridCol w="1355900"/>
                <a:gridCol w="631645"/>
              </a:tblGrid>
              <a:tr h="140000"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WGS84-Datum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34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Area_Ha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140000"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34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CHITTOOR EAST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SRIKALAHASTI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PALLAM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MANNAVARAM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Reddygunta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171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OF TO NF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15.5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79.50299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13.88585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Nimmarallapalli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29" name="Picture 1"/>
          <p:cNvPicPr>
            <a:picLocks noChangeAspect="1" noChangeArrowheads="1"/>
          </p:cNvPicPr>
          <p:nvPr/>
        </p:nvPicPr>
        <p:blipFill>
          <a:blip r:embed="rId2"/>
          <a:srcRect l="25769" t="22917" r="26794" b="27084"/>
          <a:stretch>
            <a:fillRect/>
          </a:stretch>
        </p:blipFill>
        <p:spPr bwMode="auto">
          <a:xfrm>
            <a:off x="6629400" y="1507066"/>
            <a:ext cx="5334000" cy="31608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3"/>
          <a:srcRect l="25988" t="23958" r="25988" b="27084"/>
          <a:stretch>
            <a:fillRect/>
          </a:stretch>
        </p:blipFill>
        <p:spPr bwMode="auto">
          <a:xfrm>
            <a:off x="188068" y="1524000"/>
            <a:ext cx="5450732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 Box 198"/>
          <p:cNvSpPr txBox="1">
            <a:spLocks noChangeArrowheads="1"/>
          </p:cNvSpPr>
          <p:nvPr/>
        </p:nvSpPr>
        <p:spPr bwMode="auto">
          <a:xfrm>
            <a:off x="1600200" y="838200"/>
            <a:ext cx="240482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400" b="1" dirty="0">
                <a:latin typeface="Arial" pitchFamily="34" charset="0"/>
                <a:cs typeface="Arial" pitchFamily="34" charset="0"/>
              </a:rPr>
              <a:t> 24-Oct-15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 </a:t>
            </a:r>
            <a:endParaRPr kumimoji="0" lang="en-US" alt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 Box 198"/>
          <p:cNvSpPr txBox="1">
            <a:spLocks noChangeArrowheads="1"/>
          </p:cNvSpPr>
          <p:nvPr/>
        </p:nvSpPr>
        <p:spPr bwMode="auto">
          <a:xfrm>
            <a:off x="7239000" y="914400"/>
            <a:ext cx="250421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400" b="1" dirty="0">
                <a:latin typeface="Arial" pitchFamily="34" charset="0"/>
                <a:cs typeface="Arial" pitchFamily="34" charset="0"/>
              </a:rPr>
              <a:t> 18-Oct-16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   </a:t>
            </a:r>
            <a:endParaRPr kumimoji="0" lang="en-US" alt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533400" y="5562600"/>
          <a:ext cx="11577989" cy="762000"/>
        </p:xfrm>
        <a:graphic>
          <a:graphicData uri="http://schemas.openxmlformats.org/drawingml/2006/table">
            <a:tbl>
              <a:tblPr/>
              <a:tblGrid>
                <a:gridCol w="559856"/>
                <a:gridCol w="909765"/>
                <a:gridCol w="921428"/>
                <a:gridCol w="1003075"/>
                <a:gridCol w="1530855"/>
                <a:gridCol w="1180946"/>
                <a:gridCol w="559856"/>
                <a:gridCol w="559856"/>
                <a:gridCol w="606510"/>
                <a:gridCol w="559856"/>
                <a:gridCol w="647333"/>
                <a:gridCol w="551108"/>
                <a:gridCol w="1355900"/>
                <a:gridCol w="631645"/>
              </a:tblGrid>
              <a:tr h="200000"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WGS84-Datum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20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Area_Ha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200000"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35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CHITTOOR EAST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SRIKALAHASTI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PALLAM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MANNAVARAM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Venkatagiri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172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OF TO NF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8.95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79.52738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13.91208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Mannamvaram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5" name="Picture 1"/>
          <p:cNvPicPr>
            <a:picLocks noChangeAspect="1" noChangeArrowheads="1"/>
          </p:cNvPicPr>
          <p:nvPr/>
        </p:nvPicPr>
        <p:blipFill>
          <a:blip r:embed="rId2"/>
          <a:srcRect l="33969" t="22916" r="25036" b="26041"/>
          <a:stretch>
            <a:fillRect/>
          </a:stretch>
        </p:blipFill>
        <p:spPr bwMode="auto">
          <a:xfrm>
            <a:off x="762000" y="1661160"/>
            <a:ext cx="5029200" cy="3520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3"/>
          <a:srcRect l="31845" t="20834" r="27160" b="26041"/>
          <a:stretch>
            <a:fillRect/>
          </a:stretch>
        </p:blipFill>
        <p:spPr bwMode="auto">
          <a:xfrm>
            <a:off x="7239000" y="1628502"/>
            <a:ext cx="4876800" cy="35530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 Box 198"/>
          <p:cNvSpPr txBox="1">
            <a:spLocks noChangeArrowheads="1"/>
          </p:cNvSpPr>
          <p:nvPr/>
        </p:nvSpPr>
        <p:spPr bwMode="auto">
          <a:xfrm>
            <a:off x="1600200" y="838200"/>
            <a:ext cx="240482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400" b="1" dirty="0">
                <a:latin typeface="Arial" pitchFamily="34" charset="0"/>
                <a:cs typeface="Arial" pitchFamily="34" charset="0"/>
              </a:rPr>
              <a:t> 24-Oct-15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 </a:t>
            </a:r>
            <a:endParaRPr kumimoji="0" lang="en-US" alt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 Box 198"/>
          <p:cNvSpPr txBox="1">
            <a:spLocks noChangeArrowheads="1"/>
          </p:cNvSpPr>
          <p:nvPr/>
        </p:nvSpPr>
        <p:spPr bwMode="auto">
          <a:xfrm>
            <a:off x="7239000" y="914400"/>
            <a:ext cx="250421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400" b="1" dirty="0">
                <a:latin typeface="Arial" pitchFamily="34" charset="0"/>
                <a:cs typeface="Arial" pitchFamily="34" charset="0"/>
              </a:rPr>
              <a:t> 18-Oct-16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   </a:t>
            </a:r>
            <a:endParaRPr kumimoji="0" lang="en-US" alt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609600" y="5715000"/>
          <a:ext cx="11505498" cy="622160"/>
        </p:xfrm>
        <a:graphic>
          <a:graphicData uri="http://schemas.openxmlformats.org/drawingml/2006/table">
            <a:tbl>
              <a:tblPr/>
              <a:tblGrid>
                <a:gridCol w="556149"/>
                <a:gridCol w="903740"/>
                <a:gridCol w="915326"/>
                <a:gridCol w="996432"/>
                <a:gridCol w="1520716"/>
                <a:gridCol w="1173125"/>
                <a:gridCol w="556149"/>
                <a:gridCol w="556149"/>
                <a:gridCol w="602493"/>
                <a:gridCol w="556149"/>
                <a:gridCol w="643046"/>
                <a:gridCol w="547458"/>
                <a:gridCol w="1346921"/>
                <a:gridCol w="631645"/>
              </a:tblGrid>
              <a:tr h="160000"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WGS84-Datum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96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Area_Ha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160000"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36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CHITTOOR EAST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SRIKALAHASTI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PALLAM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MANNAVARAM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Ingalur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196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7.1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79.5431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13.90076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2"/>
          <a:srcRect l="28111" t="22917" r="30893" b="27083"/>
          <a:stretch>
            <a:fillRect/>
          </a:stretch>
        </p:blipFill>
        <p:spPr bwMode="auto">
          <a:xfrm>
            <a:off x="6324600" y="1371600"/>
            <a:ext cx="533400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0179" name="Picture 3"/>
          <p:cNvPicPr>
            <a:picLocks noChangeAspect="1" noChangeArrowheads="1"/>
          </p:cNvPicPr>
          <p:nvPr/>
        </p:nvPicPr>
        <p:blipFill>
          <a:blip r:embed="rId3"/>
          <a:srcRect l="28916" t="22917" r="31845" b="26042"/>
          <a:stretch>
            <a:fillRect/>
          </a:stretch>
        </p:blipFill>
        <p:spPr bwMode="auto">
          <a:xfrm>
            <a:off x="304800" y="1295400"/>
            <a:ext cx="5105400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 Box 198"/>
          <p:cNvSpPr txBox="1">
            <a:spLocks noChangeArrowheads="1"/>
          </p:cNvSpPr>
          <p:nvPr/>
        </p:nvSpPr>
        <p:spPr bwMode="auto">
          <a:xfrm>
            <a:off x="1600200" y="838200"/>
            <a:ext cx="233429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400" b="1" dirty="0">
                <a:latin typeface="Arial" pitchFamily="34" charset="0"/>
                <a:cs typeface="Arial" pitchFamily="34" charset="0"/>
              </a:rPr>
              <a:t> 2-Feb-16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 </a:t>
            </a:r>
            <a:endParaRPr kumimoji="0" lang="en-US" alt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 Box 198"/>
          <p:cNvSpPr txBox="1">
            <a:spLocks noChangeArrowheads="1"/>
          </p:cNvSpPr>
          <p:nvPr/>
        </p:nvSpPr>
        <p:spPr bwMode="auto">
          <a:xfrm>
            <a:off x="7239000" y="914400"/>
            <a:ext cx="253306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400" b="1" dirty="0">
                <a:latin typeface="Arial" pitchFamily="34" charset="0"/>
                <a:cs typeface="Arial" pitchFamily="34" charset="0"/>
              </a:rPr>
              <a:t> 20-Feb-17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   </a:t>
            </a:r>
            <a:endParaRPr kumimoji="0" lang="en-US" alt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304800" y="5486400"/>
          <a:ext cx="11505498" cy="685800"/>
        </p:xfrm>
        <a:graphic>
          <a:graphicData uri="http://schemas.openxmlformats.org/drawingml/2006/table">
            <a:tbl>
              <a:tblPr/>
              <a:tblGrid>
                <a:gridCol w="556149"/>
                <a:gridCol w="903740"/>
                <a:gridCol w="915326"/>
                <a:gridCol w="996432"/>
                <a:gridCol w="1520716"/>
                <a:gridCol w="1173125"/>
                <a:gridCol w="556149"/>
                <a:gridCol w="556149"/>
                <a:gridCol w="602493"/>
                <a:gridCol w="556149"/>
                <a:gridCol w="643046"/>
                <a:gridCol w="547458"/>
                <a:gridCol w="1346921"/>
                <a:gridCol w="631645"/>
              </a:tblGrid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WGS84-Datum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58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Area_Ha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180000"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37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CHITTOOR EAST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SRIKALAHASTI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RAGIGUNTA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S.RAMAPURAM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Ramapuram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202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NF TO SF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4.58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79.67676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13.6614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S.K.Ramapuram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7" name="Picture 1"/>
          <p:cNvPicPr>
            <a:picLocks noChangeAspect="1" noChangeArrowheads="1"/>
          </p:cNvPicPr>
          <p:nvPr/>
        </p:nvPicPr>
        <p:blipFill>
          <a:blip r:embed="rId3"/>
          <a:srcRect l="28697" t="26042" r="22694" b="28125"/>
          <a:stretch>
            <a:fillRect/>
          </a:stretch>
        </p:blipFill>
        <p:spPr bwMode="auto">
          <a:xfrm>
            <a:off x="762000" y="2057400"/>
            <a:ext cx="5105400" cy="27064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4"/>
          <a:srcRect l="30674" t="21875" r="23060" b="30208"/>
          <a:stretch>
            <a:fillRect/>
          </a:stretch>
        </p:blipFill>
        <p:spPr bwMode="auto">
          <a:xfrm>
            <a:off x="6705600" y="1981200"/>
            <a:ext cx="4876800" cy="28396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 Box 198"/>
          <p:cNvSpPr txBox="1">
            <a:spLocks noChangeArrowheads="1"/>
          </p:cNvSpPr>
          <p:nvPr/>
        </p:nvSpPr>
        <p:spPr bwMode="auto">
          <a:xfrm>
            <a:off x="1600200" y="838200"/>
            <a:ext cx="233429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400" b="1" dirty="0">
                <a:latin typeface="Arial" pitchFamily="34" charset="0"/>
                <a:cs typeface="Arial" pitchFamily="34" charset="0"/>
              </a:rPr>
              <a:t> 2-Feb-16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 </a:t>
            </a:r>
            <a:endParaRPr kumimoji="0" lang="en-US" alt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 Box 198"/>
          <p:cNvSpPr txBox="1">
            <a:spLocks noChangeArrowheads="1"/>
          </p:cNvSpPr>
          <p:nvPr/>
        </p:nvSpPr>
        <p:spPr bwMode="auto">
          <a:xfrm>
            <a:off x="7239000" y="914400"/>
            <a:ext cx="253306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400" b="1" dirty="0">
                <a:latin typeface="Arial" pitchFamily="34" charset="0"/>
                <a:cs typeface="Arial" pitchFamily="34" charset="0"/>
              </a:rPr>
              <a:t> 20-Feb-17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   </a:t>
            </a:r>
            <a:endParaRPr kumimoji="0" lang="en-US" alt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609600" y="5334000"/>
          <a:ext cx="11475336" cy="534520"/>
        </p:xfrm>
        <a:graphic>
          <a:graphicData uri="http://schemas.openxmlformats.org/drawingml/2006/table">
            <a:tbl>
              <a:tblPr/>
              <a:tblGrid>
                <a:gridCol w="556149"/>
                <a:gridCol w="903740"/>
                <a:gridCol w="915326"/>
                <a:gridCol w="996432"/>
                <a:gridCol w="1520716"/>
                <a:gridCol w="1173125"/>
                <a:gridCol w="556149"/>
                <a:gridCol w="556149"/>
                <a:gridCol w="602493"/>
                <a:gridCol w="556149"/>
                <a:gridCol w="643046"/>
                <a:gridCol w="547458"/>
                <a:gridCol w="1346921"/>
                <a:gridCol w="601483"/>
              </a:tblGrid>
              <a:tr h="120000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WGS84-Datum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7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Area_Ha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120000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38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CHITTOOR EAST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SRIKALAHASTI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RAGIGUNTA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THIMMASAMUDRAM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Adavaram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228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NF TO SF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5.09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79.72158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13.63213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Kothur Y.C.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3" name="Picture 1"/>
          <p:cNvPicPr>
            <a:picLocks noChangeAspect="1" noChangeArrowheads="1"/>
          </p:cNvPicPr>
          <p:nvPr/>
        </p:nvPicPr>
        <p:blipFill>
          <a:blip r:embed="rId2"/>
          <a:srcRect l="35725" t="26042" r="23865" b="28125"/>
          <a:stretch>
            <a:fillRect/>
          </a:stretch>
        </p:blipFill>
        <p:spPr bwMode="auto">
          <a:xfrm>
            <a:off x="6629400" y="1524000"/>
            <a:ext cx="5257800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3"/>
          <a:srcRect l="38872" t="30208" r="21889" b="23959"/>
          <a:stretch>
            <a:fillRect/>
          </a:stretch>
        </p:blipFill>
        <p:spPr bwMode="auto">
          <a:xfrm>
            <a:off x="457200" y="1524000"/>
            <a:ext cx="5105400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609600" y="5562600"/>
          <a:ext cx="11506200" cy="825140"/>
        </p:xfrm>
        <a:graphic>
          <a:graphicData uri="http://schemas.openxmlformats.org/drawingml/2006/table">
            <a:tbl>
              <a:tblPr/>
              <a:tblGrid>
                <a:gridCol w="559856"/>
                <a:gridCol w="909765"/>
                <a:gridCol w="921428"/>
                <a:gridCol w="1003075"/>
                <a:gridCol w="1530855"/>
                <a:gridCol w="1180946"/>
                <a:gridCol w="559856"/>
                <a:gridCol w="559856"/>
                <a:gridCol w="606510"/>
                <a:gridCol w="559856"/>
                <a:gridCol w="647333"/>
                <a:gridCol w="551108"/>
                <a:gridCol w="1355900"/>
                <a:gridCol w="559856"/>
              </a:tblGrid>
              <a:tr h="142578"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WGS84-Datum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806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Area_Ha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142578"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39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CHITTOOR EAST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TIRUPATI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PANAPAKAM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MUNGILIPATTU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Mungiliputtu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96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13.93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79.17135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13.50861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Ganugapenta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2578"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42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CHITTOOR EAST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TIRUPATI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PANAPAKAM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NENDRAGUNTA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Mungiliputtu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95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1.86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79.17305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13.50688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Chinnapapaiahgari Palli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Text Box 198"/>
          <p:cNvSpPr txBox="1">
            <a:spLocks noChangeArrowheads="1"/>
          </p:cNvSpPr>
          <p:nvPr/>
        </p:nvSpPr>
        <p:spPr bwMode="auto">
          <a:xfrm>
            <a:off x="1600200" y="838200"/>
            <a:ext cx="262283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600" b="1" dirty="0">
                <a:latin typeface="Arial" pitchFamily="34" charset="0"/>
                <a:cs typeface="Arial" pitchFamily="34" charset="0"/>
              </a:rPr>
              <a:t> 4-Jan-16</a:t>
            </a:r>
            <a:r>
              <a:rPr lang="en-US" sz="1600" b="1" dirty="0" smtClean="0">
                <a:latin typeface="Arial" pitchFamily="34" charset="0"/>
                <a:cs typeface="Arial" pitchFamily="34" charset="0"/>
              </a:rPr>
              <a:t> </a:t>
            </a:r>
            <a:endParaRPr kumimoji="0" lang="en-US" altLang="en-US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 Box 198"/>
          <p:cNvSpPr txBox="1">
            <a:spLocks noChangeArrowheads="1"/>
          </p:cNvSpPr>
          <p:nvPr/>
        </p:nvSpPr>
        <p:spPr bwMode="auto">
          <a:xfrm>
            <a:off x="7239000" y="914400"/>
            <a:ext cx="243156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400" b="1" dirty="0">
                <a:latin typeface="Arial" pitchFamily="34" charset="0"/>
                <a:cs typeface="Arial" pitchFamily="34" charset="0"/>
              </a:rPr>
              <a:t> 11-Nov-16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 </a:t>
            </a:r>
            <a:endParaRPr kumimoji="0" lang="en-US" alt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9" name="Picture 1"/>
          <p:cNvPicPr>
            <a:picLocks noChangeAspect="1" noChangeArrowheads="1"/>
          </p:cNvPicPr>
          <p:nvPr/>
        </p:nvPicPr>
        <p:blipFill>
          <a:blip r:embed="rId2"/>
          <a:srcRect l="30454" t="19792" r="20936" b="20834"/>
          <a:stretch>
            <a:fillRect/>
          </a:stretch>
        </p:blipFill>
        <p:spPr bwMode="auto">
          <a:xfrm>
            <a:off x="6934200" y="1371600"/>
            <a:ext cx="4953000" cy="34014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/>
          <a:srcRect l="31259" t="19792" r="20717" b="19792"/>
          <a:stretch>
            <a:fillRect/>
          </a:stretch>
        </p:blipFill>
        <p:spPr bwMode="auto">
          <a:xfrm>
            <a:off x="609600" y="1447800"/>
            <a:ext cx="4800600" cy="33955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 Box 198"/>
          <p:cNvSpPr txBox="1">
            <a:spLocks noChangeArrowheads="1"/>
          </p:cNvSpPr>
          <p:nvPr/>
        </p:nvSpPr>
        <p:spPr bwMode="auto">
          <a:xfrm>
            <a:off x="1828800" y="533400"/>
            <a:ext cx="232467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400" dirty="0"/>
              <a:t> </a:t>
            </a:r>
            <a:r>
              <a:rPr lang="en-US" sz="1400" b="1" dirty="0">
                <a:latin typeface="Arial" pitchFamily="34" charset="0"/>
                <a:cs typeface="Arial" pitchFamily="34" charset="0"/>
              </a:rPr>
              <a:t>4-Jan-16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 </a:t>
            </a:r>
            <a:endParaRPr kumimoji="0" lang="en-US" alt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 Box 198"/>
          <p:cNvSpPr txBox="1">
            <a:spLocks noChangeArrowheads="1"/>
          </p:cNvSpPr>
          <p:nvPr/>
        </p:nvSpPr>
        <p:spPr bwMode="auto">
          <a:xfrm>
            <a:off x="7467600" y="609600"/>
            <a:ext cx="244464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400" dirty="0"/>
              <a:t> </a:t>
            </a:r>
            <a:r>
              <a:rPr lang="en-US" sz="1400" b="1" dirty="0">
                <a:latin typeface="Arial" pitchFamily="34" charset="0"/>
                <a:cs typeface="Arial" pitchFamily="34" charset="0"/>
              </a:rPr>
              <a:t>11-Nov-16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 </a:t>
            </a:r>
            <a:endParaRPr kumimoji="0" lang="en-US" alt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762000" y="5562600"/>
          <a:ext cx="11201401" cy="658860"/>
        </p:xfrm>
        <a:graphic>
          <a:graphicData uri="http://schemas.openxmlformats.org/drawingml/2006/table">
            <a:tbl>
              <a:tblPr/>
              <a:tblGrid>
                <a:gridCol w="545026"/>
                <a:gridCol w="885665"/>
                <a:gridCol w="897020"/>
                <a:gridCol w="976503"/>
                <a:gridCol w="1490302"/>
                <a:gridCol w="1149662"/>
                <a:gridCol w="545026"/>
                <a:gridCol w="545026"/>
                <a:gridCol w="590443"/>
                <a:gridCol w="545026"/>
                <a:gridCol w="630185"/>
                <a:gridCol w="536509"/>
                <a:gridCol w="1319982"/>
                <a:gridCol w="545026"/>
              </a:tblGrid>
              <a:tr h="160000"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WGS84-Datum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96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Area_Ha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160000"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CHITTOOR EAST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CHITTOOR EAST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PENUMUR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PATHAGUNTA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Panapakam Extn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440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NF TO SF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14.42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79.23671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13.43444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2"/>
          <a:srcRect l="35725" t="26042" r="23865" b="28125"/>
          <a:stretch>
            <a:fillRect/>
          </a:stretch>
        </p:blipFill>
        <p:spPr bwMode="auto">
          <a:xfrm>
            <a:off x="6629400" y="1524000"/>
            <a:ext cx="5257800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/>
          <a:srcRect l="38872" t="30208" r="21889" b="23959"/>
          <a:stretch>
            <a:fillRect/>
          </a:stretch>
        </p:blipFill>
        <p:spPr bwMode="auto">
          <a:xfrm>
            <a:off x="457200" y="1524000"/>
            <a:ext cx="5105400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609600" y="5562600"/>
          <a:ext cx="11506200" cy="825140"/>
        </p:xfrm>
        <a:graphic>
          <a:graphicData uri="http://schemas.openxmlformats.org/drawingml/2006/table">
            <a:tbl>
              <a:tblPr/>
              <a:tblGrid>
                <a:gridCol w="559856"/>
                <a:gridCol w="909765"/>
                <a:gridCol w="921428"/>
                <a:gridCol w="1003075"/>
                <a:gridCol w="1530855"/>
                <a:gridCol w="1180946"/>
                <a:gridCol w="559856"/>
                <a:gridCol w="559856"/>
                <a:gridCol w="606510"/>
                <a:gridCol w="559856"/>
                <a:gridCol w="647333"/>
                <a:gridCol w="551108"/>
                <a:gridCol w="1355900"/>
                <a:gridCol w="559856"/>
              </a:tblGrid>
              <a:tr h="142578"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WGS84-Datum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806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Area_Ha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142578"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39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CHITTOOR EAST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TIRUPATI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PANAPAKAM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MUNGILIPATTU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Mungiliputtu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96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13.93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79.17135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13.50861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Ganugapenta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2578"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42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CHITTOOR EAST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TIRUPATI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PANAPAKAM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NENDRAGUNTA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Mungiliputtu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95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1.86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79.17305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13.50688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Chinnapapaiahgari Palli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Text Box 198"/>
          <p:cNvSpPr txBox="1">
            <a:spLocks noChangeArrowheads="1"/>
          </p:cNvSpPr>
          <p:nvPr/>
        </p:nvSpPr>
        <p:spPr bwMode="auto">
          <a:xfrm>
            <a:off x="1600200" y="838200"/>
            <a:ext cx="262283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600" b="1" dirty="0">
                <a:latin typeface="Arial" pitchFamily="34" charset="0"/>
                <a:cs typeface="Arial" pitchFamily="34" charset="0"/>
              </a:rPr>
              <a:t> 4-Jan-16</a:t>
            </a:r>
            <a:r>
              <a:rPr lang="en-US" sz="1600" b="1" dirty="0" smtClean="0">
                <a:latin typeface="Arial" pitchFamily="34" charset="0"/>
                <a:cs typeface="Arial" pitchFamily="34" charset="0"/>
              </a:rPr>
              <a:t> </a:t>
            </a:r>
            <a:endParaRPr kumimoji="0" lang="en-US" altLang="en-US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 Box 198"/>
          <p:cNvSpPr txBox="1">
            <a:spLocks noChangeArrowheads="1"/>
          </p:cNvSpPr>
          <p:nvPr/>
        </p:nvSpPr>
        <p:spPr bwMode="auto">
          <a:xfrm>
            <a:off x="7239000" y="914400"/>
            <a:ext cx="243156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400" b="1" dirty="0">
                <a:latin typeface="Arial" pitchFamily="34" charset="0"/>
                <a:cs typeface="Arial" pitchFamily="34" charset="0"/>
              </a:rPr>
              <a:t> 11-Nov-16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 </a:t>
            </a:r>
            <a:endParaRPr kumimoji="0" lang="en-US" alt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5" name="Picture 1"/>
          <p:cNvPicPr>
            <a:picLocks noChangeAspect="1" noChangeArrowheads="1"/>
          </p:cNvPicPr>
          <p:nvPr/>
        </p:nvPicPr>
        <p:blipFill>
          <a:blip r:embed="rId2"/>
          <a:srcRect l="35139" t="19792" r="13676" b="11406"/>
          <a:stretch>
            <a:fillRect/>
          </a:stretch>
        </p:blipFill>
        <p:spPr bwMode="auto">
          <a:xfrm>
            <a:off x="685800" y="1447800"/>
            <a:ext cx="4800600" cy="36279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3"/>
          <a:srcRect l="30595" t="18750" r="18960" b="13277"/>
          <a:stretch>
            <a:fillRect/>
          </a:stretch>
        </p:blipFill>
        <p:spPr bwMode="auto">
          <a:xfrm>
            <a:off x="7010400" y="1524000"/>
            <a:ext cx="4724400" cy="35790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 Box 198"/>
          <p:cNvSpPr txBox="1">
            <a:spLocks noChangeArrowheads="1"/>
          </p:cNvSpPr>
          <p:nvPr/>
        </p:nvSpPr>
        <p:spPr bwMode="auto">
          <a:xfrm>
            <a:off x="1600200" y="838200"/>
            <a:ext cx="262283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600" b="1" dirty="0">
                <a:latin typeface="Arial" pitchFamily="34" charset="0"/>
                <a:cs typeface="Arial" pitchFamily="34" charset="0"/>
              </a:rPr>
              <a:t> 4-Jan-16</a:t>
            </a:r>
            <a:r>
              <a:rPr lang="en-US" sz="1600" b="1" dirty="0" smtClean="0">
                <a:latin typeface="Arial" pitchFamily="34" charset="0"/>
                <a:cs typeface="Arial" pitchFamily="34" charset="0"/>
              </a:rPr>
              <a:t> </a:t>
            </a:r>
            <a:endParaRPr kumimoji="0" lang="en-US" altLang="en-US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 Box 198"/>
          <p:cNvSpPr txBox="1">
            <a:spLocks noChangeArrowheads="1"/>
          </p:cNvSpPr>
          <p:nvPr/>
        </p:nvSpPr>
        <p:spPr bwMode="auto">
          <a:xfrm>
            <a:off x="7239000" y="914400"/>
            <a:ext cx="243156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400" b="1" dirty="0">
                <a:latin typeface="Arial" pitchFamily="34" charset="0"/>
                <a:cs typeface="Arial" pitchFamily="34" charset="0"/>
              </a:rPr>
              <a:t> 11-Nov-16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 </a:t>
            </a:r>
            <a:endParaRPr kumimoji="0" lang="en-US" alt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304800" y="5562600"/>
          <a:ext cx="11547827" cy="734046"/>
        </p:xfrm>
        <a:graphic>
          <a:graphicData uri="http://schemas.openxmlformats.org/drawingml/2006/table">
            <a:tbl>
              <a:tblPr/>
              <a:tblGrid>
                <a:gridCol w="559856"/>
                <a:gridCol w="909765"/>
                <a:gridCol w="921428"/>
                <a:gridCol w="1003075"/>
                <a:gridCol w="1530855"/>
                <a:gridCol w="1180946"/>
                <a:gridCol w="559856"/>
                <a:gridCol w="559856"/>
                <a:gridCol w="606510"/>
                <a:gridCol w="559856"/>
                <a:gridCol w="647333"/>
                <a:gridCol w="551108"/>
                <a:gridCol w="1355900"/>
                <a:gridCol w="601483"/>
              </a:tblGrid>
              <a:tr h="142578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WGS84-Datum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806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Area_Ha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142578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40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CHITTOOR EAST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TIRUPATI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PANAPAKAM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NENDRAGUNTA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Mungiliputtu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97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NF TO SF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8.49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79.19651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13.4902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2578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41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CHITTOOR EAST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TIRUPATI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PANAPAKAM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NENDRAGUNTA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Mungiliputtu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95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NF TO SF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17.27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79.1979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13.4942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2"/>
          <a:srcRect l="35139" t="19792" r="13676" b="11406"/>
          <a:stretch>
            <a:fillRect/>
          </a:stretch>
        </p:blipFill>
        <p:spPr bwMode="auto">
          <a:xfrm>
            <a:off x="685800" y="1447800"/>
            <a:ext cx="4800600" cy="36279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/>
          <a:srcRect l="30595" t="18750" r="18960" b="13277"/>
          <a:stretch>
            <a:fillRect/>
          </a:stretch>
        </p:blipFill>
        <p:spPr bwMode="auto">
          <a:xfrm>
            <a:off x="7010400" y="1524000"/>
            <a:ext cx="4724400" cy="35790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 Box 198"/>
          <p:cNvSpPr txBox="1">
            <a:spLocks noChangeArrowheads="1"/>
          </p:cNvSpPr>
          <p:nvPr/>
        </p:nvSpPr>
        <p:spPr bwMode="auto">
          <a:xfrm>
            <a:off x="1600200" y="838200"/>
            <a:ext cx="262283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600" b="1" dirty="0">
                <a:latin typeface="Arial" pitchFamily="34" charset="0"/>
                <a:cs typeface="Arial" pitchFamily="34" charset="0"/>
              </a:rPr>
              <a:t> 4-Jan-16</a:t>
            </a:r>
            <a:r>
              <a:rPr lang="en-US" sz="1600" b="1" dirty="0" smtClean="0">
                <a:latin typeface="Arial" pitchFamily="34" charset="0"/>
                <a:cs typeface="Arial" pitchFamily="34" charset="0"/>
              </a:rPr>
              <a:t> </a:t>
            </a:r>
            <a:endParaRPr kumimoji="0" lang="en-US" altLang="en-US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 Box 198"/>
          <p:cNvSpPr txBox="1">
            <a:spLocks noChangeArrowheads="1"/>
          </p:cNvSpPr>
          <p:nvPr/>
        </p:nvSpPr>
        <p:spPr bwMode="auto">
          <a:xfrm>
            <a:off x="7239000" y="914400"/>
            <a:ext cx="243156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400" b="1" dirty="0">
                <a:latin typeface="Arial" pitchFamily="34" charset="0"/>
                <a:cs typeface="Arial" pitchFamily="34" charset="0"/>
              </a:rPr>
              <a:t> 11-Nov-16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 </a:t>
            </a:r>
            <a:endParaRPr kumimoji="0" lang="en-US" alt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304800" y="5562600"/>
          <a:ext cx="11547827" cy="734046"/>
        </p:xfrm>
        <a:graphic>
          <a:graphicData uri="http://schemas.openxmlformats.org/drawingml/2006/table">
            <a:tbl>
              <a:tblPr/>
              <a:tblGrid>
                <a:gridCol w="559856"/>
                <a:gridCol w="909765"/>
                <a:gridCol w="921428"/>
                <a:gridCol w="1003075"/>
                <a:gridCol w="1530855"/>
                <a:gridCol w="1180946"/>
                <a:gridCol w="559856"/>
                <a:gridCol w="559856"/>
                <a:gridCol w="606510"/>
                <a:gridCol w="559856"/>
                <a:gridCol w="647333"/>
                <a:gridCol w="551108"/>
                <a:gridCol w="1355900"/>
                <a:gridCol w="601483"/>
              </a:tblGrid>
              <a:tr h="142578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WGS84-Datum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806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Area_Ha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142578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40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CHITTOOR EAST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TIRUPATI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PANAPAKAM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NENDRAGUNTA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Mungiliputtu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97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NF TO SF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8.49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79.19651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13.4902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2578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41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CHITTOOR EAST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TIRUPATI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PANAPAKAM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NENDRAGUNTA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Mungiliputtu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95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NF TO SF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17.27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79.1979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13.4942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/>
          <p:cNvPicPr>
            <a:picLocks noChangeAspect="1" noChangeArrowheads="1"/>
          </p:cNvPicPr>
          <p:nvPr/>
        </p:nvPicPr>
        <p:blipFill>
          <a:blip r:embed="rId2"/>
          <a:srcRect l="37482" t="29167" r="22109" b="29167"/>
          <a:stretch>
            <a:fillRect/>
          </a:stretch>
        </p:blipFill>
        <p:spPr bwMode="auto">
          <a:xfrm>
            <a:off x="914400" y="990600"/>
            <a:ext cx="52578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8371" name="Picture 3"/>
          <p:cNvPicPr>
            <a:picLocks noChangeAspect="1" noChangeArrowheads="1"/>
          </p:cNvPicPr>
          <p:nvPr/>
        </p:nvPicPr>
        <p:blipFill>
          <a:blip r:embed="rId3"/>
          <a:srcRect l="37116" t="33333" r="22474" b="25000"/>
          <a:stretch>
            <a:fillRect/>
          </a:stretch>
        </p:blipFill>
        <p:spPr bwMode="auto">
          <a:xfrm>
            <a:off x="6705600" y="1066800"/>
            <a:ext cx="52578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838200" y="5638800"/>
          <a:ext cx="11201401" cy="825140"/>
        </p:xfrm>
        <a:graphic>
          <a:graphicData uri="http://schemas.openxmlformats.org/drawingml/2006/table">
            <a:tbl>
              <a:tblPr/>
              <a:tblGrid>
                <a:gridCol w="545026"/>
                <a:gridCol w="885665"/>
                <a:gridCol w="897020"/>
                <a:gridCol w="976503"/>
                <a:gridCol w="1490302"/>
                <a:gridCol w="1149662"/>
                <a:gridCol w="545026"/>
                <a:gridCol w="545026"/>
                <a:gridCol w="590443"/>
                <a:gridCol w="545026"/>
                <a:gridCol w="630185"/>
                <a:gridCol w="536509"/>
                <a:gridCol w="1319982"/>
                <a:gridCol w="545026"/>
              </a:tblGrid>
              <a:tr h="142578"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WGS84-Datum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806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Area_Ha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142578"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43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CHITTOOR EAST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TIRUPATI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PAPANAIDUPETA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YERPEDU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Yerpedu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192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23.02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79.57966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13.6927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Erpedu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2578"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44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CHITTOOR EAST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TIRUPATI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PAPANAIDUPETA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YERPEDU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Yerpedu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193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NF TO SF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19.87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79.56777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13.693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Pothumanukunta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Text Box 198"/>
          <p:cNvSpPr txBox="1">
            <a:spLocks noChangeArrowheads="1"/>
          </p:cNvSpPr>
          <p:nvPr/>
        </p:nvSpPr>
        <p:spPr bwMode="auto">
          <a:xfrm>
            <a:off x="1676400" y="533400"/>
            <a:ext cx="278473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600" b="1" dirty="0">
                <a:latin typeface="Arial" pitchFamily="34" charset="0"/>
                <a:cs typeface="Arial" pitchFamily="34" charset="0"/>
              </a:rPr>
              <a:t> 24-Oct-15</a:t>
            </a:r>
            <a:r>
              <a:rPr lang="en-US" sz="1600" b="1" dirty="0" smtClean="0">
                <a:latin typeface="Arial" pitchFamily="34" charset="0"/>
                <a:cs typeface="Arial" pitchFamily="34" charset="0"/>
              </a:rPr>
              <a:t>  </a:t>
            </a:r>
            <a:endParaRPr kumimoji="0" lang="en-US" altLang="en-US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 Box 198"/>
          <p:cNvSpPr txBox="1">
            <a:spLocks noChangeArrowheads="1"/>
          </p:cNvSpPr>
          <p:nvPr/>
        </p:nvSpPr>
        <p:spPr bwMode="auto">
          <a:xfrm>
            <a:off x="7162800" y="533400"/>
            <a:ext cx="242406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400" b="1" dirty="0">
                <a:latin typeface="Arial" pitchFamily="34" charset="0"/>
                <a:cs typeface="Arial" pitchFamily="34" charset="0"/>
              </a:rPr>
              <a:t> 18-Oct-16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 </a:t>
            </a:r>
            <a:endParaRPr kumimoji="0" lang="en-US" alt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 l="37482" t="29167" r="22109" b="29167"/>
          <a:stretch>
            <a:fillRect/>
          </a:stretch>
        </p:blipFill>
        <p:spPr bwMode="auto">
          <a:xfrm>
            <a:off x="381000" y="1371600"/>
            <a:ext cx="52578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/>
          <a:srcRect l="37116" t="33333" r="22474" b="25000"/>
          <a:stretch>
            <a:fillRect/>
          </a:stretch>
        </p:blipFill>
        <p:spPr bwMode="auto">
          <a:xfrm>
            <a:off x="5943600" y="1371600"/>
            <a:ext cx="52578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838200" y="5638800"/>
          <a:ext cx="11201401" cy="825140"/>
        </p:xfrm>
        <a:graphic>
          <a:graphicData uri="http://schemas.openxmlformats.org/drawingml/2006/table">
            <a:tbl>
              <a:tblPr/>
              <a:tblGrid>
                <a:gridCol w="545026"/>
                <a:gridCol w="885665"/>
                <a:gridCol w="897020"/>
                <a:gridCol w="976503"/>
                <a:gridCol w="1490302"/>
                <a:gridCol w="1149662"/>
                <a:gridCol w="545026"/>
                <a:gridCol w="545026"/>
                <a:gridCol w="590443"/>
                <a:gridCol w="545026"/>
                <a:gridCol w="630185"/>
                <a:gridCol w="536509"/>
                <a:gridCol w="1319982"/>
                <a:gridCol w="545026"/>
              </a:tblGrid>
              <a:tr h="142578"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WGS84-Datum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806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Area_Ha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142578"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43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CHITTOOR EAST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TIRUPATI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PAPANAIDUPETA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YERPEDU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Yerpedu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192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23.02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79.57966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13.6927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Erpedu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2578"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44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CHITTOOR EAST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TIRUPATI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PAPANAIDUPETA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YERPEDU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Yerpedu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193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NF TO SF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19.87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79.56777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13.693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Pothumanukunta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Text Box 198"/>
          <p:cNvSpPr txBox="1">
            <a:spLocks noChangeArrowheads="1"/>
          </p:cNvSpPr>
          <p:nvPr/>
        </p:nvSpPr>
        <p:spPr bwMode="auto">
          <a:xfrm>
            <a:off x="1676400" y="533400"/>
            <a:ext cx="278473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600" b="1" dirty="0">
                <a:latin typeface="Arial" pitchFamily="34" charset="0"/>
                <a:cs typeface="Arial" pitchFamily="34" charset="0"/>
              </a:rPr>
              <a:t> 24-Oct-15</a:t>
            </a:r>
            <a:r>
              <a:rPr lang="en-US" sz="1600" b="1" dirty="0" smtClean="0">
                <a:latin typeface="Arial" pitchFamily="34" charset="0"/>
                <a:cs typeface="Arial" pitchFamily="34" charset="0"/>
              </a:rPr>
              <a:t>  </a:t>
            </a:r>
            <a:endParaRPr kumimoji="0" lang="en-US" altLang="en-US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 Box 198"/>
          <p:cNvSpPr txBox="1">
            <a:spLocks noChangeArrowheads="1"/>
          </p:cNvSpPr>
          <p:nvPr/>
        </p:nvSpPr>
        <p:spPr bwMode="auto">
          <a:xfrm>
            <a:off x="7162800" y="533400"/>
            <a:ext cx="242406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400" b="1" dirty="0">
                <a:latin typeface="Arial" pitchFamily="34" charset="0"/>
                <a:cs typeface="Arial" pitchFamily="34" charset="0"/>
              </a:rPr>
              <a:t> 18-Oct-16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 </a:t>
            </a:r>
            <a:endParaRPr kumimoji="0" lang="en-US" alt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3" name="Picture 1"/>
          <p:cNvPicPr>
            <a:picLocks noChangeAspect="1" noChangeArrowheads="1"/>
          </p:cNvPicPr>
          <p:nvPr/>
        </p:nvPicPr>
        <p:blipFill>
          <a:blip r:embed="rId2"/>
          <a:srcRect l="27526" t="21875" r="27965" b="19791"/>
          <a:stretch>
            <a:fillRect/>
          </a:stretch>
        </p:blipFill>
        <p:spPr bwMode="auto">
          <a:xfrm>
            <a:off x="6438900" y="1447800"/>
            <a:ext cx="5067300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9394" name="Picture 2"/>
          <p:cNvPicPr>
            <a:picLocks noChangeAspect="1" noChangeArrowheads="1"/>
          </p:cNvPicPr>
          <p:nvPr/>
        </p:nvPicPr>
        <p:blipFill>
          <a:blip r:embed="rId3"/>
          <a:srcRect l="33017" t="22917" r="21303" b="17708"/>
          <a:stretch>
            <a:fillRect/>
          </a:stretch>
        </p:blipFill>
        <p:spPr bwMode="auto">
          <a:xfrm>
            <a:off x="224591" y="1447800"/>
            <a:ext cx="5109409" cy="3733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533400" y="5715000"/>
          <a:ext cx="11040383" cy="734046"/>
        </p:xfrm>
        <a:graphic>
          <a:graphicData uri="http://schemas.openxmlformats.org/drawingml/2006/table">
            <a:tbl>
              <a:tblPr/>
              <a:tblGrid>
                <a:gridCol w="533903"/>
                <a:gridCol w="867591"/>
                <a:gridCol w="878713"/>
                <a:gridCol w="956575"/>
                <a:gridCol w="1459888"/>
                <a:gridCol w="1126200"/>
                <a:gridCol w="533903"/>
                <a:gridCol w="533903"/>
                <a:gridCol w="578393"/>
                <a:gridCol w="533903"/>
                <a:gridCol w="617324"/>
                <a:gridCol w="525560"/>
                <a:gridCol w="1293044"/>
                <a:gridCol w="601483"/>
              </a:tblGrid>
              <a:tr h="142578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WGS84-Datum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806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Area_Ha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142578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45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CHITTOOR EAST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TIRUPATI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PAPANAIDUPETA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YERPEDU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Yerpedu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191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NF TO SF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22.97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79.57783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13.73705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2578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46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CHITTOOR EAST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TIRUPATI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PAPANAIDUPETA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YERPEDU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Yerpedu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190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OF TO NF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20.66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79.58226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13.74651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Krishnampalli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Text Box 198"/>
          <p:cNvSpPr txBox="1">
            <a:spLocks noChangeArrowheads="1"/>
          </p:cNvSpPr>
          <p:nvPr/>
        </p:nvSpPr>
        <p:spPr bwMode="auto">
          <a:xfrm>
            <a:off x="1676400" y="533400"/>
            <a:ext cx="278473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600" b="1" dirty="0">
                <a:latin typeface="Arial" pitchFamily="34" charset="0"/>
                <a:cs typeface="Arial" pitchFamily="34" charset="0"/>
              </a:rPr>
              <a:t> 24-Oct-15</a:t>
            </a:r>
            <a:r>
              <a:rPr lang="en-US" sz="1600" b="1" dirty="0" smtClean="0">
                <a:latin typeface="Arial" pitchFamily="34" charset="0"/>
                <a:cs typeface="Arial" pitchFamily="34" charset="0"/>
              </a:rPr>
              <a:t>  </a:t>
            </a:r>
            <a:endParaRPr kumimoji="0" lang="en-US" altLang="en-US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 Box 198"/>
          <p:cNvSpPr txBox="1">
            <a:spLocks noChangeArrowheads="1"/>
          </p:cNvSpPr>
          <p:nvPr/>
        </p:nvSpPr>
        <p:spPr bwMode="auto">
          <a:xfrm>
            <a:off x="7162800" y="533400"/>
            <a:ext cx="242406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400" b="1" dirty="0">
                <a:latin typeface="Arial" pitchFamily="34" charset="0"/>
                <a:cs typeface="Arial" pitchFamily="34" charset="0"/>
              </a:rPr>
              <a:t> 18-Oct-16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 </a:t>
            </a:r>
            <a:endParaRPr kumimoji="0" lang="en-US" alt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2"/>
          <a:srcRect l="27526" t="21875" r="27965" b="19791"/>
          <a:stretch>
            <a:fillRect/>
          </a:stretch>
        </p:blipFill>
        <p:spPr bwMode="auto">
          <a:xfrm>
            <a:off x="6438900" y="1447800"/>
            <a:ext cx="5067300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/>
          <a:srcRect l="33017" t="22917" r="21303" b="17708"/>
          <a:stretch>
            <a:fillRect/>
          </a:stretch>
        </p:blipFill>
        <p:spPr bwMode="auto">
          <a:xfrm>
            <a:off x="224591" y="1447800"/>
            <a:ext cx="5109409" cy="3733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533400" y="5715000"/>
          <a:ext cx="11040383" cy="734046"/>
        </p:xfrm>
        <a:graphic>
          <a:graphicData uri="http://schemas.openxmlformats.org/drawingml/2006/table">
            <a:tbl>
              <a:tblPr/>
              <a:tblGrid>
                <a:gridCol w="533903"/>
                <a:gridCol w="867591"/>
                <a:gridCol w="878713"/>
                <a:gridCol w="956575"/>
                <a:gridCol w="1459888"/>
                <a:gridCol w="1126200"/>
                <a:gridCol w="533903"/>
                <a:gridCol w="533903"/>
                <a:gridCol w="578393"/>
                <a:gridCol w="533903"/>
                <a:gridCol w="617324"/>
                <a:gridCol w="525560"/>
                <a:gridCol w="1293044"/>
                <a:gridCol w="601483"/>
              </a:tblGrid>
              <a:tr h="142578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WGS84-Datum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806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Area_Ha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142578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45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CHITTOOR EAST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TIRUPATI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PAPANAIDUPETA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YERPEDU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Yerpedu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191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NF TO SF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22.97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79.57783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13.73705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2578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46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CHITTOOR EAST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TIRUPATI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PAPANAIDUPETA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YERPEDU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Yerpedu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190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OF TO NF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20.66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79.58226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13.74651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Krishnampalli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Text Box 198"/>
          <p:cNvSpPr txBox="1">
            <a:spLocks noChangeArrowheads="1"/>
          </p:cNvSpPr>
          <p:nvPr/>
        </p:nvSpPr>
        <p:spPr bwMode="auto">
          <a:xfrm>
            <a:off x="1676400" y="533400"/>
            <a:ext cx="278473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600" b="1" dirty="0">
                <a:latin typeface="Arial" pitchFamily="34" charset="0"/>
                <a:cs typeface="Arial" pitchFamily="34" charset="0"/>
              </a:rPr>
              <a:t> 24-Oct-15</a:t>
            </a:r>
            <a:r>
              <a:rPr lang="en-US" sz="1600" b="1" dirty="0" smtClean="0">
                <a:latin typeface="Arial" pitchFamily="34" charset="0"/>
                <a:cs typeface="Arial" pitchFamily="34" charset="0"/>
              </a:rPr>
              <a:t>  </a:t>
            </a:r>
            <a:endParaRPr kumimoji="0" lang="en-US" altLang="en-US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 Box 198"/>
          <p:cNvSpPr txBox="1">
            <a:spLocks noChangeArrowheads="1"/>
          </p:cNvSpPr>
          <p:nvPr/>
        </p:nvSpPr>
        <p:spPr bwMode="auto">
          <a:xfrm>
            <a:off x="7162800" y="533400"/>
            <a:ext cx="242406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400" b="1" dirty="0">
                <a:latin typeface="Arial" pitchFamily="34" charset="0"/>
                <a:cs typeface="Arial" pitchFamily="34" charset="0"/>
              </a:rPr>
              <a:t> 18-Oct-16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 </a:t>
            </a:r>
            <a:endParaRPr kumimoji="0" lang="en-US" alt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5" name="Picture 1"/>
          <p:cNvPicPr>
            <a:picLocks noChangeAspect="1" noChangeArrowheads="1"/>
          </p:cNvPicPr>
          <p:nvPr/>
        </p:nvPicPr>
        <p:blipFill>
          <a:blip r:embed="rId2"/>
          <a:srcRect l="34554" t="25000" r="23865" b="27083"/>
          <a:stretch>
            <a:fillRect/>
          </a:stretch>
        </p:blipFill>
        <p:spPr bwMode="auto">
          <a:xfrm>
            <a:off x="6858000" y="1416676"/>
            <a:ext cx="5105400" cy="33077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/>
          <a:srcRect l="31259" t="21875" r="27745" b="28125"/>
          <a:stretch>
            <a:fillRect/>
          </a:stretch>
        </p:blipFill>
        <p:spPr bwMode="auto">
          <a:xfrm>
            <a:off x="533400" y="1275806"/>
            <a:ext cx="5029200" cy="3448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 Box 198"/>
          <p:cNvSpPr txBox="1">
            <a:spLocks noChangeArrowheads="1"/>
          </p:cNvSpPr>
          <p:nvPr/>
        </p:nvSpPr>
        <p:spPr bwMode="auto">
          <a:xfrm>
            <a:off x="1828800" y="533400"/>
            <a:ext cx="232467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400" dirty="0"/>
              <a:t> </a:t>
            </a:r>
            <a:r>
              <a:rPr lang="en-US" sz="1400" b="1" dirty="0">
                <a:latin typeface="Arial" pitchFamily="34" charset="0"/>
                <a:cs typeface="Arial" pitchFamily="34" charset="0"/>
              </a:rPr>
              <a:t>4-Jan-16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 </a:t>
            </a:r>
            <a:endParaRPr kumimoji="0" lang="en-US" alt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 Box 198"/>
          <p:cNvSpPr txBox="1">
            <a:spLocks noChangeArrowheads="1"/>
          </p:cNvSpPr>
          <p:nvPr/>
        </p:nvSpPr>
        <p:spPr bwMode="auto">
          <a:xfrm>
            <a:off x="7467600" y="609600"/>
            <a:ext cx="244464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400" dirty="0"/>
              <a:t> </a:t>
            </a:r>
            <a:r>
              <a:rPr lang="en-US" sz="1400" b="1" dirty="0">
                <a:latin typeface="Arial" pitchFamily="34" charset="0"/>
                <a:cs typeface="Arial" pitchFamily="34" charset="0"/>
              </a:rPr>
              <a:t>11-Nov-16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 </a:t>
            </a:r>
            <a:endParaRPr kumimoji="0" lang="en-US" alt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609600" y="5715000"/>
          <a:ext cx="11277599" cy="686300"/>
        </p:xfrm>
        <a:graphic>
          <a:graphicData uri="http://schemas.openxmlformats.org/drawingml/2006/table">
            <a:tbl>
              <a:tblPr/>
              <a:tblGrid>
                <a:gridCol w="548733"/>
                <a:gridCol w="891690"/>
                <a:gridCol w="903122"/>
                <a:gridCol w="983146"/>
                <a:gridCol w="1500440"/>
                <a:gridCol w="1157483"/>
                <a:gridCol w="548733"/>
                <a:gridCol w="548733"/>
                <a:gridCol w="594460"/>
                <a:gridCol w="548733"/>
                <a:gridCol w="634472"/>
                <a:gridCol w="540159"/>
                <a:gridCol w="1328962"/>
                <a:gridCol w="548733"/>
              </a:tblGrid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WGS84-Datum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58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Area_Ha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180000"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CHITTOOR EAST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KARVETINAGAR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KARVETINAGAR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GULLUR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Karvetinagar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336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1.16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79.49729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13.48038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1" name="Picture 1"/>
          <p:cNvPicPr>
            <a:picLocks noChangeAspect="1" noChangeArrowheads="1"/>
          </p:cNvPicPr>
          <p:nvPr/>
        </p:nvPicPr>
        <p:blipFill>
          <a:blip r:embed="rId2"/>
          <a:srcRect l="31625" t="19792" r="26208" b="25001"/>
          <a:stretch>
            <a:fillRect/>
          </a:stretch>
        </p:blipFill>
        <p:spPr bwMode="auto">
          <a:xfrm>
            <a:off x="533400" y="1295400"/>
            <a:ext cx="4876800" cy="35898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/>
          <a:srcRect l="27160" t="16667" r="30088" b="26041"/>
          <a:stretch>
            <a:fillRect/>
          </a:stretch>
        </p:blipFill>
        <p:spPr bwMode="auto">
          <a:xfrm>
            <a:off x="7239000" y="1295400"/>
            <a:ext cx="4800600" cy="36168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685800" y="5867400"/>
          <a:ext cx="11360511" cy="622160"/>
        </p:xfrm>
        <a:graphic>
          <a:graphicData uri="http://schemas.openxmlformats.org/drawingml/2006/table">
            <a:tbl>
              <a:tblPr/>
              <a:tblGrid>
                <a:gridCol w="548733"/>
                <a:gridCol w="891690"/>
                <a:gridCol w="903122"/>
                <a:gridCol w="983146"/>
                <a:gridCol w="1500440"/>
                <a:gridCol w="1157483"/>
                <a:gridCol w="548733"/>
                <a:gridCol w="548733"/>
                <a:gridCol w="594460"/>
                <a:gridCol w="548733"/>
                <a:gridCol w="634472"/>
                <a:gridCol w="540159"/>
                <a:gridCol w="1328962"/>
                <a:gridCol w="631645"/>
              </a:tblGrid>
              <a:tr h="160000"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WGS84-Datum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96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Area_Ha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160000"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CHITTOOR EAST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KARVETINAGAR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KARVETINAGAR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KARVETINAGAR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Karvetinagar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344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NF TO SF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1.7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79.45404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13.46946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Text Box 198"/>
          <p:cNvSpPr txBox="1">
            <a:spLocks noChangeArrowheads="1"/>
          </p:cNvSpPr>
          <p:nvPr/>
        </p:nvSpPr>
        <p:spPr bwMode="auto">
          <a:xfrm>
            <a:off x="1828800" y="533400"/>
            <a:ext cx="232467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400" dirty="0"/>
              <a:t> </a:t>
            </a:r>
            <a:r>
              <a:rPr lang="en-US" sz="1400" b="1" dirty="0">
                <a:latin typeface="Arial" pitchFamily="34" charset="0"/>
                <a:cs typeface="Arial" pitchFamily="34" charset="0"/>
              </a:rPr>
              <a:t>4-Jan-16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 </a:t>
            </a:r>
            <a:endParaRPr kumimoji="0" lang="en-US" alt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 Box 198"/>
          <p:cNvSpPr txBox="1">
            <a:spLocks noChangeArrowheads="1"/>
          </p:cNvSpPr>
          <p:nvPr/>
        </p:nvSpPr>
        <p:spPr bwMode="auto">
          <a:xfrm>
            <a:off x="7467600" y="609600"/>
            <a:ext cx="244464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400" dirty="0"/>
              <a:t> </a:t>
            </a:r>
            <a:r>
              <a:rPr lang="en-US" sz="1400" b="1" dirty="0">
                <a:latin typeface="Arial" pitchFamily="34" charset="0"/>
                <a:cs typeface="Arial" pitchFamily="34" charset="0"/>
              </a:rPr>
              <a:t>11-Nov-16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 </a:t>
            </a:r>
            <a:endParaRPr kumimoji="0" lang="en-US" alt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7" name="Picture 1"/>
          <p:cNvPicPr>
            <a:picLocks noChangeAspect="1" noChangeArrowheads="1"/>
          </p:cNvPicPr>
          <p:nvPr/>
        </p:nvPicPr>
        <p:blipFill>
          <a:blip r:embed="rId2"/>
          <a:srcRect l="24597" t="21875" r="28551" b="18750"/>
          <a:stretch>
            <a:fillRect/>
          </a:stretch>
        </p:blipFill>
        <p:spPr bwMode="auto">
          <a:xfrm>
            <a:off x="380999" y="1371600"/>
            <a:ext cx="4812629" cy="3428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/>
          <a:srcRect l="28917" t="20833" r="20132" b="18750"/>
          <a:stretch>
            <a:fillRect/>
          </a:stretch>
        </p:blipFill>
        <p:spPr bwMode="auto">
          <a:xfrm>
            <a:off x="7315200" y="1447800"/>
            <a:ext cx="5029200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 Box 198"/>
          <p:cNvSpPr txBox="1">
            <a:spLocks noChangeArrowheads="1"/>
          </p:cNvSpPr>
          <p:nvPr/>
        </p:nvSpPr>
        <p:spPr bwMode="auto">
          <a:xfrm>
            <a:off x="1828800" y="533400"/>
            <a:ext cx="232467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400" dirty="0"/>
              <a:t> </a:t>
            </a:r>
            <a:r>
              <a:rPr lang="en-US" sz="1400" b="1" dirty="0">
                <a:latin typeface="Arial" pitchFamily="34" charset="0"/>
                <a:cs typeface="Arial" pitchFamily="34" charset="0"/>
              </a:rPr>
              <a:t>4-Jan-16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 </a:t>
            </a:r>
            <a:endParaRPr kumimoji="0" lang="en-US" alt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 Box 198"/>
          <p:cNvSpPr txBox="1">
            <a:spLocks noChangeArrowheads="1"/>
          </p:cNvSpPr>
          <p:nvPr/>
        </p:nvSpPr>
        <p:spPr bwMode="auto">
          <a:xfrm>
            <a:off x="7467600" y="609600"/>
            <a:ext cx="244464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400" dirty="0"/>
              <a:t> </a:t>
            </a:r>
            <a:r>
              <a:rPr lang="en-US" sz="1400" b="1" dirty="0">
                <a:latin typeface="Arial" pitchFamily="34" charset="0"/>
                <a:cs typeface="Arial" pitchFamily="34" charset="0"/>
              </a:rPr>
              <a:t>11-Nov-16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 </a:t>
            </a:r>
            <a:endParaRPr kumimoji="0" lang="en-US" alt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609600" y="5638800"/>
          <a:ext cx="11606564" cy="847340"/>
        </p:xfrm>
        <a:graphic>
          <a:graphicData uri="http://schemas.openxmlformats.org/drawingml/2006/table">
            <a:tbl>
              <a:tblPr/>
              <a:tblGrid>
                <a:gridCol w="559856"/>
                <a:gridCol w="909765"/>
                <a:gridCol w="921428"/>
                <a:gridCol w="1003075"/>
                <a:gridCol w="1530855"/>
                <a:gridCol w="1180946"/>
                <a:gridCol w="559856"/>
                <a:gridCol w="559856"/>
                <a:gridCol w="606510"/>
                <a:gridCol w="559856"/>
                <a:gridCol w="647333"/>
                <a:gridCol w="551108"/>
                <a:gridCol w="1355900"/>
                <a:gridCol w="660220"/>
              </a:tblGrid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WGS84-Datum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58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Area_Ha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180000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CHITTOOR EAST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KARVETINAGAR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KARVETINAGAR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RAYALACHERUVU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Rayalacheruvu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356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1.55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79.34705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13.48517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3" name="Picture 1"/>
          <p:cNvPicPr>
            <a:picLocks noChangeAspect="1" noChangeArrowheads="1"/>
          </p:cNvPicPr>
          <p:nvPr/>
        </p:nvPicPr>
        <p:blipFill>
          <a:blip r:embed="rId2"/>
          <a:srcRect l="36310" t="32292" r="27379" b="23958"/>
          <a:stretch>
            <a:fillRect/>
          </a:stretch>
        </p:blipFill>
        <p:spPr bwMode="auto">
          <a:xfrm>
            <a:off x="7391400" y="1600200"/>
            <a:ext cx="47244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/>
          <a:srcRect l="38287" t="28125" r="23060" b="27083"/>
          <a:stretch>
            <a:fillRect/>
          </a:stretch>
        </p:blipFill>
        <p:spPr bwMode="auto">
          <a:xfrm>
            <a:off x="533400" y="1524000"/>
            <a:ext cx="5029200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 Box 198"/>
          <p:cNvSpPr txBox="1">
            <a:spLocks noChangeArrowheads="1"/>
          </p:cNvSpPr>
          <p:nvPr/>
        </p:nvSpPr>
        <p:spPr bwMode="auto">
          <a:xfrm>
            <a:off x="1828800" y="533400"/>
            <a:ext cx="234391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400" b="1" dirty="0">
                <a:latin typeface="Arial" pitchFamily="34" charset="0"/>
                <a:cs typeface="Arial" pitchFamily="34" charset="0"/>
              </a:rPr>
              <a:t> 2-Feb-16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 </a:t>
            </a:r>
            <a:endParaRPr kumimoji="0" lang="en-US" alt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 Box 198"/>
          <p:cNvSpPr txBox="1">
            <a:spLocks noChangeArrowheads="1"/>
          </p:cNvSpPr>
          <p:nvPr/>
        </p:nvSpPr>
        <p:spPr bwMode="auto">
          <a:xfrm>
            <a:off x="7467600" y="609600"/>
            <a:ext cx="258275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>
                <a:latin typeface="Arial" pitchFamily="34" charset="0"/>
                <a:cs typeface="Arial" pitchFamily="34" charset="0"/>
              </a:rPr>
              <a:t>20-Feb-17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 </a:t>
            </a:r>
            <a:endParaRPr kumimoji="0" lang="en-US" alt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762000" y="5638800"/>
          <a:ext cx="11257858" cy="685800"/>
        </p:xfrm>
        <a:graphic>
          <a:graphicData uri="http://schemas.openxmlformats.org/drawingml/2006/table">
            <a:tbl>
              <a:tblPr/>
              <a:tblGrid>
                <a:gridCol w="545026"/>
                <a:gridCol w="885665"/>
                <a:gridCol w="897020"/>
                <a:gridCol w="976503"/>
                <a:gridCol w="1490302"/>
                <a:gridCol w="1149662"/>
                <a:gridCol w="545026"/>
                <a:gridCol w="545026"/>
                <a:gridCol w="590443"/>
                <a:gridCol w="545026"/>
                <a:gridCol w="630185"/>
                <a:gridCol w="536509"/>
                <a:gridCol w="1319982"/>
                <a:gridCol w="601483"/>
              </a:tblGrid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WGS84-Datum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58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Area_Ha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180000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CHITTOOR EAST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KARVETINAGAR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KOLLAGUNTA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SURENDRANAGAR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Nisankadurgam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417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SF TO NF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NEGATIVE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2.07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79.50874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13.41494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D.M Puram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9" name="Picture 1"/>
          <p:cNvPicPr>
            <a:picLocks noChangeAspect="1" noChangeArrowheads="1"/>
          </p:cNvPicPr>
          <p:nvPr/>
        </p:nvPicPr>
        <p:blipFill>
          <a:blip r:embed="rId2"/>
          <a:srcRect l="36749" t="30208" r="22255" b="25000"/>
          <a:stretch>
            <a:fillRect/>
          </a:stretch>
        </p:blipFill>
        <p:spPr bwMode="auto">
          <a:xfrm>
            <a:off x="6705600" y="1447800"/>
            <a:ext cx="5334000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/>
          <a:srcRect l="38287" t="32292" r="20718" b="23959"/>
          <a:stretch>
            <a:fillRect/>
          </a:stretch>
        </p:blipFill>
        <p:spPr bwMode="auto">
          <a:xfrm>
            <a:off x="609600" y="1447800"/>
            <a:ext cx="53340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 Box 198"/>
          <p:cNvSpPr txBox="1">
            <a:spLocks noChangeArrowheads="1"/>
          </p:cNvSpPr>
          <p:nvPr/>
        </p:nvSpPr>
        <p:spPr bwMode="auto">
          <a:xfrm>
            <a:off x="1828800" y="533400"/>
            <a:ext cx="232467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400" dirty="0"/>
              <a:t> </a:t>
            </a:r>
            <a:r>
              <a:rPr lang="en-US" sz="1400" b="1" dirty="0">
                <a:latin typeface="Arial" pitchFamily="34" charset="0"/>
                <a:cs typeface="Arial" pitchFamily="34" charset="0"/>
              </a:rPr>
              <a:t>4-Jan-16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 </a:t>
            </a:r>
            <a:endParaRPr kumimoji="0" lang="en-US" alt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 Box 198"/>
          <p:cNvSpPr txBox="1">
            <a:spLocks noChangeArrowheads="1"/>
          </p:cNvSpPr>
          <p:nvPr/>
        </p:nvSpPr>
        <p:spPr bwMode="auto">
          <a:xfrm>
            <a:off x="7467600" y="609600"/>
            <a:ext cx="244464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IRS_R2_LISS3_</a:t>
            </a:r>
            <a:r>
              <a:rPr lang="en-US" sz="1400" dirty="0"/>
              <a:t> </a:t>
            </a:r>
            <a:r>
              <a:rPr lang="en-US" sz="1400" b="1" dirty="0">
                <a:latin typeface="Arial" pitchFamily="34" charset="0"/>
                <a:cs typeface="Arial" pitchFamily="34" charset="0"/>
              </a:rPr>
              <a:t>11-Nov-16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 </a:t>
            </a:r>
            <a:endParaRPr kumimoji="0" lang="en-US" alt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457201" y="5638801"/>
          <a:ext cx="11475332" cy="642842"/>
        </p:xfrm>
        <a:graphic>
          <a:graphicData uri="http://schemas.openxmlformats.org/drawingml/2006/table">
            <a:tbl>
              <a:tblPr/>
              <a:tblGrid>
                <a:gridCol w="556148"/>
                <a:gridCol w="903740"/>
                <a:gridCol w="915326"/>
                <a:gridCol w="996432"/>
                <a:gridCol w="1520717"/>
                <a:gridCol w="1173125"/>
                <a:gridCol w="556148"/>
                <a:gridCol w="556148"/>
                <a:gridCol w="602492"/>
                <a:gridCol w="556148"/>
                <a:gridCol w="643046"/>
                <a:gridCol w="547458"/>
                <a:gridCol w="1346921"/>
                <a:gridCol w="601483"/>
              </a:tblGrid>
              <a:tr h="125418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WGS84-Datum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536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Area_Ha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  <a:tr h="238821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CHITTOOR EAST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PILER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MANGALAMPET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DAMALCHERUVU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Damalcheruvu B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77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NF TO SF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POSITIVE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8.62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79.05533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13.50916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260" marR="6260" marT="6260" marB="0" anchor="ctr" anchorCtr="1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215</TotalTime>
  <Words>2114</Words>
  <Application>Microsoft Office PowerPoint</Application>
  <PresentationFormat>Custom</PresentationFormat>
  <Paragraphs>2259</Paragraphs>
  <Slides>46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47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SATISH</dc:creator>
  <cp:lastModifiedBy>SATISH</cp:lastModifiedBy>
  <cp:revision>62</cp:revision>
  <dcterms:created xsi:type="dcterms:W3CDTF">2018-01-31T06:28:50Z</dcterms:created>
  <dcterms:modified xsi:type="dcterms:W3CDTF">2018-01-31T11:43:07Z</dcterms:modified>
</cp:coreProperties>
</file>